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sldIdLst>
    <p:sldId id="256" r:id="rId2"/>
    <p:sldId id="257" r:id="rId3"/>
    <p:sldId id="258" r:id="rId4"/>
    <p:sldId id="259" r:id="rId5"/>
    <p:sldId id="260" r:id="rId6"/>
    <p:sldId id="261" r:id="rId7"/>
    <p:sldId id="262" r:id="rId8"/>
    <p:sldId id="263" r:id="rId9"/>
    <p:sldId id="266" r:id="rId10"/>
    <p:sldId id="274" r:id="rId11"/>
    <p:sldId id="264" r:id="rId12"/>
    <p:sldId id="275" r:id="rId13"/>
    <p:sldId id="276" r:id="rId14"/>
    <p:sldId id="265" r:id="rId15"/>
    <p:sldId id="273" r:id="rId16"/>
    <p:sldId id="267" r:id="rId17"/>
    <p:sldId id="268" r:id="rId18"/>
    <p:sldId id="269" r:id="rId19"/>
    <p:sldId id="270" r:id="rId20"/>
    <p:sldId id="271" r:id="rId21"/>
    <p:sldId id="272" r:id="rId2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94660"/>
  </p:normalViewPr>
  <p:slideViewPr>
    <p:cSldViewPr snapToGrid="0">
      <p:cViewPr varScale="1">
        <p:scale>
          <a:sx n="105" d="100"/>
          <a:sy n="105" d="100"/>
        </p:scale>
        <p:origin x="54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p:nvPr/>
        </p:nvSpPr>
        <p:spPr>
          <a:xfrm>
            <a:off x="517870" y="6209925"/>
            <a:ext cx="11155680" cy="45719"/>
          </a:xfrm>
          <a:custGeom>
            <a:avLst/>
            <a:gdLst>
              <a:gd name="connsiteX0" fmla="*/ 0 w 8715708"/>
              <a:gd name="connsiteY0" fmla="*/ 0 h 45719"/>
              <a:gd name="connsiteX1" fmla="*/ 3694525 w 8715708"/>
              <a:gd name="connsiteY1" fmla="*/ 0 h 45719"/>
              <a:gd name="connsiteX2" fmla="*/ 5021183 w 8715708"/>
              <a:gd name="connsiteY2" fmla="*/ 0 h 45719"/>
              <a:gd name="connsiteX3" fmla="*/ 8715708 w 8715708"/>
              <a:gd name="connsiteY3" fmla="*/ 0 h 45719"/>
              <a:gd name="connsiteX4" fmla="*/ 8715708 w 8715708"/>
              <a:gd name="connsiteY4" fmla="*/ 45719 h 45719"/>
              <a:gd name="connsiteX5" fmla="*/ 5021183 w 8715708"/>
              <a:gd name="connsiteY5" fmla="*/ 45719 h 45719"/>
              <a:gd name="connsiteX6" fmla="*/ 3694525 w 8715708"/>
              <a:gd name="connsiteY6" fmla="*/ 45719 h 45719"/>
              <a:gd name="connsiteX7" fmla="*/ 0 w 8715708"/>
              <a:gd name="connsiteY7" fmla="*/ 4571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B2327B2-BA4B-2C04-0751-5CB63D4AA425}"/>
              </a:ext>
            </a:extLst>
          </p:cNvPr>
          <p:cNvSpPr>
            <a:spLocks noGrp="1"/>
          </p:cNvSpPr>
          <p:nvPr>
            <p:ph type="ctrTitle"/>
          </p:nvPr>
        </p:nvSpPr>
        <p:spPr>
          <a:xfrm>
            <a:off x="521208" y="978408"/>
            <a:ext cx="11155680" cy="3429000"/>
          </a:xfrm>
        </p:spPr>
        <p:txBody>
          <a:bodyPr anchor="t">
            <a:normAutofit/>
          </a:bodyPr>
          <a:lstStyle>
            <a:lvl1pPr algn="l">
              <a:defRPr sz="7200"/>
            </a:lvl1pPr>
          </a:lstStyle>
          <a:p>
            <a:r>
              <a:rPr lang="en-US" dirty="0"/>
              <a:t>Click to edit Master title style</a:t>
            </a:r>
          </a:p>
        </p:txBody>
      </p:sp>
      <p:sp>
        <p:nvSpPr>
          <p:cNvPr id="3" name="Subtitle 2">
            <a:extLst>
              <a:ext uri="{FF2B5EF4-FFF2-40B4-BE49-F238E27FC236}">
                <a16:creationId xmlns:a16="http://schemas.microsoft.com/office/drawing/2014/main" id="{E7201176-DC7A-4C3D-3D8F-352526DA7B5D}"/>
              </a:ext>
            </a:extLst>
          </p:cNvPr>
          <p:cNvSpPr>
            <a:spLocks noGrp="1"/>
          </p:cNvSpPr>
          <p:nvPr>
            <p:ph type="subTitle" idx="1"/>
          </p:nvPr>
        </p:nvSpPr>
        <p:spPr>
          <a:xfrm>
            <a:off x="521208" y="4480560"/>
            <a:ext cx="7104888" cy="1399032"/>
          </a:xfrm>
        </p:spPr>
        <p:txBody>
          <a:bodyPr anchor="b">
            <a:normAutofit/>
          </a:bodyPr>
          <a:lstStyle>
            <a:lvl1pPr marL="0" indent="0" algn="l">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7DC221-9A2E-7459-102F-C3CFB27CC389}"/>
              </a:ext>
            </a:extLst>
          </p:cNvPr>
          <p:cNvSpPr>
            <a:spLocks noGrp="1"/>
          </p:cNvSpPr>
          <p:nvPr>
            <p:ph type="dt" sz="half" idx="10"/>
          </p:nvPr>
        </p:nvSpPr>
        <p:spPr/>
        <p:txBody>
          <a:bodyPr/>
          <a:lstStyle/>
          <a:p>
            <a:fld id="{E80C50CD-E178-4744-9B35-B2F624D6C5E9}" type="datetimeFigureOut">
              <a:rPr lang="en-US" smtClean="0"/>
              <a:t>9/7/2026</a:t>
            </a:fld>
            <a:endParaRPr lang="en-US"/>
          </a:p>
        </p:txBody>
      </p:sp>
      <p:sp>
        <p:nvSpPr>
          <p:cNvPr id="5" name="Footer Placeholder 4">
            <a:extLst>
              <a:ext uri="{FF2B5EF4-FFF2-40B4-BE49-F238E27FC236}">
                <a16:creationId xmlns:a16="http://schemas.microsoft.com/office/drawing/2014/main" id="{A5020671-6F7D-3A03-EEC1-661A87F96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53D3A-E0F9-8386-2A6C-96671FBB15A5}"/>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1517578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6D03-149A-DAB3-4B2A-E9B74F2E25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1E73D-41A7-9934-0990-9208B95232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B2A3F-E719-673C-5D56-F663712D0E7F}"/>
              </a:ext>
            </a:extLst>
          </p:cNvPr>
          <p:cNvSpPr>
            <a:spLocks noGrp="1"/>
          </p:cNvSpPr>
          <p:nvPr>
            <p:ph type="dt" sz="half" idx="10"/>
          </p:nvPr>
        </p:nvSpPr>
        <p:spPr/>
        <p:txBody>
          <a:bodyPr/>
          <a:lstStyle/>
          <a:p>
            <a:fld id="{E80C50CD-E178-4744-9B35-B2F624D6C5E9}" type="datetimeFigureOut">
              <a:rPr lang="en-US" smtClean="0"/>
              <a:t>9/7/2026</a:t>
            </a:fld>
            <a:endParaRPr lang="en-US"/>
          </a:p>
        </p:txBody>
      </p:sp>
      <p:sp>
        <p:nvSpPr>
          <p:cNvPr id="5" name="Footer Placeholder 4">
            <a:extLst>
              <a:ext uri="{FF2B5EF4-FFF2-40B4-BE49-F238E27FC236}">
                <a16:creationId xmlns:a16="http://schemas.microsoft.com/office/drawing/2014/main" id="{04AE594A-52F5-D85E-343C-ADFEE3C72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D5C9C-B2E2-FC26-E459-9E880EF975BA}"/>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31994517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9D51F-B2D5-2804-4F7C-C99850FBD05B}"/>
              </a:ext>
            </a:extLst>
          </p:cNvPr>
          <p:cNvSpPr>
            <a:spLocks noGrp="1"/>
          </p:cNvSpPr>
          <p:nvPr>
            <p:ph type="title"/>
          </p:nvPr>
        </p:nvSpPr>
        <p:spPr>
          <a:xfrm>
            <a:off x="521208" y="978408"/>
            <a:ext cx="5020056" cy="4288536"/>
          </a:xfrm>
        </p:spPr>
        <p:txBody>
          <a:bodyPr anchor="t">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15FE5516-03B6-C488-EB4A-68AE681EDFB8}"/>
              </a:ext>
            </a:extLst>
          </p:cNvPr>
          <p:cNvSpPr>
            <a:spLocks noGrp="1"/>
          </p:cNvSpPr>
          <p:nvPr>
            <p:ph type="body" idx="1"/>
          </p:nvPr>
        </p:nvSpPr>
        <p:spPr>
          <a:xfrm>
            <a:off x="521208" y="5266944"/>
            <a:ext cx="5020056" cy="1088136"/>
          </a:xfrm>
        </p:spPr>
        <p:txBody>
          <a:bodyPr anchor="b">
            <a:normAutofit/>
          </a:bodyPr>
          <a:lstStyle>
            <a:lvl1pPr marL="0" indent="0">
              <a:buNone/>
              <a:defRPr sz="2200" i="1">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0ECB4D7-49A7-D050-70B9-11A1E2D445D8}"/>
              </a:ext>
            </a:extLst>
          </p:cNvPr>
          <p:cNvSpPr>
            <a:spLocks noGrp="1"/>
          </p:cNvSpPr>
          <p:nvPr>
            <p:ph type="dt" sz="half" idx="10"/>
          </p:nvPr>
        </p:nvSpPr>
        <p:spPr/>
        <p:txBody>
          <a:bodyPr/>
          <a:lstStyle/>
          <a:p>
            <a:fld id="{E80C50CD-E178-4744-9B35-B2F624D6C5E9}" type="datetimeFigureOut">
              <a:rPr lang="en-US" smtClean="0"/>
              <a:t>9/7/2026</a:t>
            </a:fld>
            <a:endParaRPr lang="en-US"/>
          </a:p>
        </p:txBody>
      </p:sp>
      <p:sp>
        <p:nvSpPr>
          <p:cNvPr id="5" name="Footer Placeholder 4">
            <a:extLst>
              <a:ext uri="{FF2B5EF4-FFF2-40B4-BE49-F238E27FC236}">
                <a16:creationId xmlns:a16="http://schemas.microsoft.com/office/drawing/2014/main" id="{8A9A913F-AD00-C1EE-B01A-8590671C0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FC386-B2AF-6FAD-D053-E22D48CD7285}"/>
              </a:ext>
            </a:extLst>
          </p:cNvPr>
          <p:cNvSpPr>
            <a:spLocks noGrp="1"/>
          </p:cNvSpPr>
          <p:nvPr>
            <p:ph type="sldNum" sz="quarter" idx="12"/>
          </p:nvPr>
        </p:nvSpPr>
        <p:spPr/>
        <p:txBody>
          <a:bodyPr/>
          <a:lstStyle/>
          <a:p>
            <a:fld id="{148CC95F-0247-41B6-91CF-DC97C76A7088}" type="slidenum">
              <a:rPr lang="en-US" smtClean="0"/>
              <a:t>‹N°›</a:t>
            </a:fld>
            <a:endParaRPr lang="en-US"/>
          </a:p>
        </p:txBody>
      </p:sp>
      <p:sp>
        <p:nvSpPr>
          <p:cNvPr id="7" name="Rectangle 6">
            <a:extLst>
              <a:ext uri="{FF2B5EF4-FFF2-40B4-BE49-F238E27FC236}">
                <a16:creationId xmlns:a16="http://schemas.microsoft.com/office/drawing/2014/main" id="{4E1E1B67-3BFF-F04B-52F4-7E724FB3B24D}"/>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5572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3B21-CF4D-1B01-0F4E-D32C1B218B63}"/>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FB39FF2-6858-B514-B695-58442557D0C1}"/>
              </a:ext>
            </a:extLst>
          </p:cNvPr>
          <p:cNvSpPr>
            <a:spLocks noGrp="1"/>
          </p:cNvSpPr>
          <p:nvPr>
            <p:ph sz="half" idx="1"/>
          </p:nvPr>
        </p:nvSpPr>
        <p:spPr>
          <a:xfrm>
            <a:off x="521208"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A30130-974D-B91D-5B93-EC52AABDB5B0}"/>
              </a:ext>
            </a:extLst>
          </p:cNvPr>
          <p:cNvSpPr>
            <a:spLocks noGrp="1"/>
          </p:cNvSpPr>
          <p:nvPr>
            <p:ph sz="half" idx="2"/>
          </p:nvPr>
        </p:nvSpPr>
        <p:spPr>
          <a:xfrm>
            <a:off x="6519672"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BED99-6FD7-9C6B-1152-A6E42715BB79}"/>
              </a:ext>
            </a:extLst>
          </p:cNvPr>
          <p:cNvSpPr>
            <a:spLocks noGrp="1"/>
          </p:cNvSpPr>
          <p:nvPr>
            <p:ph type="dt" sz="half" idx="10"/>
          </p:nvPr>
        </p:nvSpPr>
        <p:spPr/>
        <p:txBody>
          <a:bodyPr/>
          <a:lstStyle/>
          <a:p>
            <a:fld id="{E80C50CD-E178-4744-9B35-B2F624D6C5E9}" type="datetimeFigureOut">
              <a:rPr lang="en-US" smtClean="0"/>
              <a:t>9/7/2026</a:t>
            </a:fld>
            <a:endParaRPr lang="en-US"/>
          </a:p>
        </p:txBody>
      </p:sp>
      <p:sp>
        <p:nvSpPr>
          <p:cNvPr id="6" name="Footer Placeholder 5">
            <a:extLst>
              <a:ext uri="{FF2B5EF4-FFF2-40B4-BE49-F238E27FC236}">
                <a16:creationId xmlns:a16="http://schemas.microsoft.com/office/drawing/2014/main" id="{BA253AAC-5967-2565-A715-82D3505AB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B51313-69FB-E016-3CC1-62CA476ED214}"/>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2640009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3DF9D-B849-CE37-97E4-AD37F880677F}"/>
              </a:ext>
            </a:extLst>
          </p:cNvPr>
          <p:cNvSpPr>
            <a:spLocks noGrp="1"/>
          </p:cNvSpPr>
          <p:nvPr>
            <p:ph type="title"/>
          </p:nvPr>
        </p:nvSpPr>
        <p:spPr>
          <a:xfrm>
            <a:off x="521208" y="978408"/>
            <a:ext cx="11164824" cy="12161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D4C626-4008-960A-E601-6AA9F4BB8D8B}"/>
              </a:ext>
            </a:extLst>
          </p:cNvPr>
          <p:cNvSpPr>
            <a:spLocks noGrp="1"/>
          </p:cNvSpPr>
          <p:nvPr>
            <p:ph type="body" idx="1"/>
          </p:nvPr>
        </p:nvSpPr>
        <p:spPr>
          <a:xfrm>
            <a:off x="521208"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806E8D6C-AC07-ED6B-2EA8-9C40A5AEA748}"/>
              </a:ext>
            </a:extLst>
          </p:cNvPr>
          <p:cNvSpPr>
            <a:spLocks noGrp="1"/>
          </p:cNvSpPr>
          <p:nvPr>
            <p:ph sz="half" idx="2"/>
          </p:nvPr>
        </p:nvSpPr>
        <p:spPr>
          <a:xfrm>
            <a:off x="521208"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C52617E-C6D9-246B-E7B7-8159DF17C0A3}"/>
              </a:ext>
            </a:extLst>
          </p:cNvPr>
          <p:cNvSpPr>
            <a:spLocks noGrp="1"/>
          </p:cNvSpPr>
          <p:nvPr>
            <p:ph type="body" sz="quarter" idx="3"/>
          </p:nvPr>
        </p:nvSpPr>
        <p:spPr>
          <a:xfrm>
            <a:off x="6519672"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DBC2094-7EBC-02C5-5AB5-233E63080A9C}"/>
              </a:ext>
            </a:extLst>
          </p:cNvPr>
          <p:cNvSpPr>
            <a:spLocks noGrp="1"/>
          </p:cNvSpPr>
          <p:nvPr>
            <p:ph sz="quarter" idx="4"/>
          </p:nvPr>
        </p:nvSpPr>
        <p:spPr>
          <a:xfrm>
            <a:off x="6519672"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3010BD2-59B4-FD2E-3C5E-C83AE6003985}"/>
              </a:ext>
            </a:extLst>
          </p:cNvPr>
          <p:cNvSpPr>
            <a:spLocks noGrp="1"/>
          </p:cNvSpPr>
          <p:nvPr>
            <p:ph type="dt" sz="half" idx="10"/>
          </p:nvPr>
        </p:nvSpPr>
        <p:spPr/>
        <p:txBody>
          <a:bodyPr/>
          <a:lstStyle/>
          <a:p>
            <a:fld id="{E80C50CD-E178-4744-9B35-B2F624D6C5E9}" type="datetimeFigureOut">
              <a:rPr lang="en-US" smtClean="0"/>
              <a:t>9/7/2026</a:t>
            </a:fld>
            <a:endParaRPr lang="en-US"/>
          </a:p>
        </p:txBody>
      </p:sp>
      <p:sp>
        <p:nvSpPr>
          <p:cNvPr id="8" name="Footer Placeholder 7">
            <a:extLst>
              <a:ext uri="{FF2B5EF4-FFF2-40B4-BE49-F238E27FC236}">
                <a16:creationId xmlns:a16="http://schemas.microsoft.com/office/drawing/2014/main" id="{E72B35C4-A654-7759-BDA0-94D9D1A216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5F4347-2EC0-CA6E-2637-8048456D7ECB}"/>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3801929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716D-52F2-C7FB-83B1-2DA1AD375EAE}"/>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6F4A371-AC27-6A28-32E6-74A28371BF55}"/>
              </a:ext>
            </a:extLst>
          </p:cNvPr>
          <p:cNvSpPr>
            <a:spLocks noGrp="1"/>
          </p:cNvSpPr>
          <p:nvPr>
            <p:ph type="dt" sz="half" idx="10"/>
          </p:nvPr>
        </p:nvSpPr>
        <p:spPr/>
        <p:txBody>
          <a:bodyPr/>
          <a:lstStyle/>
          <a:p>
            <a:fld id="{E80C50CD-E178-4744-9B35-B2F624D6C5E9}" type="datetimeFigureOut">
              <a:rPr lang="en-US" smtClean="0"/>
              <a:t>9/7/2026</a:t>
            </a:fld>
            <a:endParaRPr lang="en-US"/>
          </a:p>
        </p:txBody>
      </p:sp>
      <p:sp>
        <p:nvSpPr>
          <p:cNvPr id="4" name="Footer Placeholder 3">
            <a:extLst>
              <a:ext uri="{FF2B5EF4-FFF2-40B4-BE49-F238E27FC236}">
                <a16:creationId xmlns:a16="http://schemas.microsoft.com/office/drawing/2014/main" id="{D155941A-A24E-885D-E894-0326F4C400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D5E5B4-971F-FF6A-1B07-A5C85370552D}"/>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3837362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F431F-E6DC-4137-3092-A30A0A3628EC}"/>
              </a:ext>
            </a:extLst>
          </p:cNvPr>
          <p:cNvSpPr>
            <a:spLocks noGrp="1"/>
          </p:cNvSpPr>
          <p:nvPr>
            <p:ph type="dt" sz="half" idx="10"/>
          </p:nvPr>
        </p:nvSpPr>
        <p:spPr/>
        <p:txBody>
          <a:bodyPr/>
          <a:lstStyle/>
          <a:p>
            <a:fld id="{E80C50CD-E178-4744-9B35-B2F624D6C5E9}" type="datetimeFigureOut">
              <a:rPr lang="en-US" smtClean="0"/>
              <a:t>9/7/2026</a:t>
            </a:fld>
            <a:endParaRPr lang="en-US"/>
          </a:p>
        </p:txBody>
      </p:sp>
      <p:sp>
        <p:nvSpPr>
          <p:cNvPr id="3" name="Footer Placeholder 2">
            <a:extLst>
              <a:ext uri="{FF2B5EF4-FFF2-40B4-BE49-F238E27FC236}">
                <a16:creationId xmlns:a16="http://schemas.microsoft.com/office/drawing/2014/main" id="{06AC814B-67B4-C70F-FA51-6205D5E2CB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AA9C9-D895-DD20-1089-EA75EA428951}"/>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66625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0562-884C-9053-70C1-3B72A0B45EA6}"/>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Content Placeholder 2">
            <a:extLst>
              <a:ext uri="{FF2B5EF4-FFF2-40B4-BE49-F238E27FC236}">
                <a16:creationId xmlns:a16="http://schemas.microsoft.com/office/drawing/2014/main" id="{0318F509-68F0-39D5-1A8B-CE246715AE46}"/>
              </a:ext>
            </a:extLst>
          </p:cNvPr>
          <p:cNvSpPr>
            <a:spLocks noGrp="1"/>
          </p:cNvSpPr>
          <p:nvPr>
            <p:ph idx="1"/>
          </p:nvPr>
        </p:nvSpPr>
        <p:spPr>
          <a:xfrm>
            <a:off x="6519672" y="987424"/>
            <a:ext cx="5166360" cy="5358384"/>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158E37C-27CE-3A84-FC74-BDCCD8A9A3EC}"/>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A95F79-E23E-11D2-40BF-66ED340195DB}"/>
              </a:ext>
            </a:extLst>
          </p:cNvPr>
          <p:cNvSpPr>
            <a:spLocks noGrp="1"/>
          </p:cNvSpPr>
          <p:nvPr>
            <p:ph type="dt" sz="half" idx="10"/>
          </p:nvPr>
        </p:nvSpPr>
        <p:spPr/>
        <p:txBody>
          <a:bodyPr/>
          <a:lstStyle/>
          <a:p>
            <a:fld id="{E80C50CD-E178-4744-9B35-B2F624D6C5E9}" type="datetimeFigureOut">
              <a:rPr lang="en-US" smtClean="0"/>
              <a:t>9/7/2026</a:t>
            </a:fld>
            <a:endParaRPr lang="en-US"/>
          </a:p>
        </p:txBody>
      </p:sp>
      <p:sp>
        <p:nvSpPr>
          <p:cNvPr id="6" name="Footer Placeholder 5">
            <a:extLst>
              <a:ext uri="{FF2B5EF4-FFF2-40B4-BE49-F238E27FC236}">
                <a16:creationId xmlns:a16="http://schemas.microsoft.com/office/drawing/2014/main" id="{4457F7FC-06F3-3D89-5D1A-4EC4B1D73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4ACD5-6E0B-5713-DC9A-41E9D62AB12D}"/>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3875019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B2D45-7CDB-D38C-2AAE-273F797674E1}"/>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Picture Placeholder 2">
            <a:extLst>
              <a:ext uri="{FF2B5EF4-FFF2-40B4-BE49-F238E27FC236}">
                <a16:creationId xmlns:a16="http://schemas.microsoft.com/office/drawing/2014/main" id="{CCBF0855-1744-56E4-B115-3A3C5EA7834B}"/>
              </a:ext>
            </a:extLst>
          </p:cNvPr>
          <p:cNvSpPr>
            <a:spLocks noGrp="1"/>
          </p:cNvSpPr>
          <p:nvPr>
            <p:ph type="pic" idx="1"/>
          </p:nvPr>
        </p:nvSpPr>
        <p:spPr>
          <a:xfrm>
            <a:off x="6519672" y="987424"/>
            <a:ext cx="5166360" cy="5358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5E8A1D-28AE-4A19-BD96-401D4822A53D}"/>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327DDB-CE95-4C89-DFC5-7DDBFC24E89C}"/>
              </a:ext>
            </a:extLst>
          </p:cNvPr>
          <p:cNvSpPr>
            <a:spLocks noGrp="1"/>
          </p:cNvSpPr>
          <p:nvPr>
            <p:ph type="dt" sz="half" idx="10"/>
          </p:nvPr>
        </p:nvSpPr>
        <p:spPr/>
        <p:txBody>
          <a:bodyPr/>
          <a:lstStyle/>
          <a:p>
            <a:fld id="{E80C50CD-E178-4744-9B35-B2F624D6C5E9}" type="datetimeFigureOut">
              <a:rPr lang="en-US" smtClean="0"/>
              <a:t>9/7/2026</a:t>
            </a:fld>
            <a:endParaRPr lang="en-US"/>
          </a:p>
        </p:txBody>
      </p:sp>
      <p:sp>
        <p:nvSpPr>
          <p:cNvPr id="6" name="Footer Placeholder 5">
            <a:extLst>
              <a:ext uri="{FF2B5EF4-FFF2-40B4-BE49-F238E27FC236}">
                <a16:creationId xmlns:a16="http://schemas.microsoft.com/office/drawing/2014/main" id="{0522C835-F3B5-943C-FFC4-D5BA9666A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709891-6E3C-ADED-01DD-15FCED37AF4A}"/>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18495716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6771-E72D-FAD8-771E-3E196DD2E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5BB827-257D-60D9-792F-E695900429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5D2E7-C856-F78A-E88C-375474982A5F}"/>
              </a:ext>
            </a:extLst>
          </p:cNvPr>
          <p:cNvSpPr>
            <a:spLocks noGrp="1"/>
          </p:cNvSpPr>
          <p:nvPr>
            <p:ph type="dt" sz="half" idx="10"/>
          </p:nvPr>
        </p:nvSpPr>
        <p:spPr/>
        <p:txBody>
          <a:bodyPr/>
          <a:lstStyle/>
          <a:p>
            <a:fld id="{E80C50CD-E178-4744-9B35-B2F624D6C5E9}" type="datetimeFigureOut">
              <a:rPr lang="en-US" smtClean="0"/>
              <a:t>9/7/2026</a:t>
            </a:fld>
            <a:endParaRPr lang="en-US"/>
          </a:p>
        </p:txBody>
      </p:sp>
      <p:sp>
        <p:nvSpPr>
          <p:cNvPr id="5" name="Footer Placeholder 4">
            <a:extLst>
              <a:ext uri="{FF2B5EF4-FFF2-40B4-BE49-F238E27FC236}">
                <a16:creationId xmlns:a16="http://schemas.microsoft.com/office/drawing/2014/main" id="{0FDAB289-9591-51C9-9E3C-B6F2ACC6A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E037C-790D-7442-8E43-D2740B3952B1}"/>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3850126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635151-A38B-3766-6A32-FF1DF7687D9F}"/>
              </a:ext>
            </a:extLst>
          </p:cNvPr>
          <p:cNvSpPr>
            <a:spLocks noGrp="1"/>
          </p:cNvSpPr>
          <p:nvPr>
            <p:ph type="title" orient="vert"/>
          </p:nvPr>
        </p:nvSpPr>
        <p:spPr>
          <a:xfrm>
            <a:off x="8659368" y="978408"/>
            <a:ext cx="2551176" cy="536752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33D132D1-640C-FB9A-AD6F-D845738349F6}"/>
              </a:ext>
            </a:extLst>
          </p:cNvPr>
          <p:cNvSpPr>
            <a:spLocks noGrp="1"/>
          </p:cNvSpPr>
          <p:nvPr>
            <p:ph type="body" orient="vert" idx="1"/>
          </p:nvPr>
        </p:nvSpPr>
        <p:spPr>
          <a:xfrm>
            <a:off x="521208" y="978408"/>
            <a:ext cx="8010144" cy="536752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955F80A-4BA7-8ED8-9A62-B92194272620}"/>
              </a:ext>
            </a:extLst>
          </p:cNvPr>
          <p:cNvSpPr>
            <a:spLocks noGrp="1"/>
          </p:cNvSpPr>
          <p:nvPr>
            <p:ph type="dt" sz="half" idx="10"/>
          </p:nvPr>
        </p:nvSpPr>
        <p:spPr/>
        <p:txBody>
          <a:bodyPr/>
          <a:lstStyle/>
          <a:p>
            <a:fld id="{E80C50CD-E178-4744-9B35-B2F624D6C5E9}" type="datetimeFigureOut">
              <a:rPr lang="en-US" smtClean="0"/>
              <a:t>9/7/2026</a:t>
            </a:fld>
            <a:endParaRPr lang="en-US"/>
          </a:p>
        </p:txBody>
      </p:sp>
      <p:sp>
        <p:nvSpPr>
          <p:cNvPr id="5" name="Footer Placeholder 4">
            <a:extLst>
              <a:ext uri="{FF2B5EF4-FFF2-40B4-BE49-F238E27FC236}">
                <a16:creationId xmlns:a16="http://schemas.microsoft.com/office/drawing/2014/main" id="{85E38113-D55A-A1A0-D1FE-53C95860F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19DDB-F89D-4B2D-21A2-82AF1D1023E4}"/>
              </a:ext>
            </a:extLst>
          </p:cNvPr>
          <p:cNvSpPr>
            <a:spLocks noGrp="1"/>
          </p:cNvSpPr>
          <p:nvPr>
            <p:ph type="sldNum" sz="quarter" idx="12"/>
          </p:nvPr>
        </p:nvSpPr>
        <p:spPr/>
        <p:txBody>
          <a:bodyPr/>
          <a:lstStyle/>
          <a:p>
            <a:fld id="{148CC95F-0247-41B6-91CF-DC97C76A7088}" type="slidenum">
              <a:rPr lang="en-US" smtClean="0"/>
              <a:t>‹N°›</a:t>
            </a:fld>
            <a:endParaRPr lang="en-US"/>
          </a:p>
        </p:txBody>
      </p:sp>
      <p:sp>
        <p:nvSpPr>
          <p:cNvPr id="7" name="Rectangle 6">
            <a:extLst>
              <a:ext uri="{FF2B5EF4-FFF2-40B4-BE49-F238E27FC236}">
                <a16:creationId xmlns:a16="http://schemas.microsoft.com/office/drawing/2014/main" id="{262572D8-D485-1DB1-34B1-C35C61C89940}"/>
              </a:ext>
            </a:extLst>
          </p:cNvPr>
          <p:cNvSpPr/>
          <p:nvPr/>
        </p:nvSpPr>
        <p:spPr>
          <a:xfrm rot="5400000">
            <a:off x="8936623" y="3585018"/>
            <a:ext cx="532573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3768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A28D7-6581-4956-AAE3-9104804DF55B}"/>
              </a:ext>
            </a:extLst>
          </p:cNvPr>
          <p:cNvSpPr>
            <a:spLocks noGrp="1"/>
          </p:cNvSpPr>
          <p:nvPr>
            <p:ph type="title"/>
          </p:nvPr>
        </p:nvSpPr>
        <p:spPr>
          <a:xfrm>
            <a:off x="521208" y="978408"/>
            <a:ext cx="11155680" cy="146304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3CFCCA4-57A4-08A1-FC45-D2BBA66FABFA}"/>
              </a:ext>
            </a:extLst>
          </p:cNvPr>
          <p:cNvSpPr>
            <a:spLocks noGrp="1"/>
          </p:cNvSpPr>
          <p:nvPr>
            <p:ph type="body" idx="1"/>
          </p:nvPr>
        </p:nvSpPr>
        <p:spPr>
          <a:xfrm>
            <a:off x="521208" y="2578608"/>
            <a:ext cx="11155680" cy="37673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0FAA0F4-2442-8D45-3C3D-1B8F55C8683A}"/>
              </a:ext>
            </a:extLst>
          </p:cNvPr>
          <p:cNvSpPr>
            <a:spLocks noGrp="1"/>
          </p:cNvSpPr>
          <p:nvPr>
            <p:ph type="dt" sz="half" idx="2"/>
          </p:nvPr>
        </p:nvSpPr>
        <p:spPr>
          <a:xfrm>
            <a:off x="521208" y="6419088"/>
            <a:ext cx="2743200" cy="365125"/>
          </a:xfrm>
          <a:prstGeom prst="rect">
            <a:avLst/>
          </a:prstGeom>
        </p:spPr>
        <p:txBody>
          <a:bodyPr vert="horz" lIns="91440" tIns="45720" rIns="91440" bIns="45720" rtlCol="0" anchor="ctr"/>
          <a:lstStyle>
            <a:lvl1pPr algn="l">
              <a:defRPr sz="900">
                <a:solidFill>
                  <a:schemeClr val="tx1"/>
                </a:solidFill>
              </a:defRPr>
            </a:lvl1pPr>
          </a:lstStyle>
          <a:p>
            <a:fld id="{E80C50CD-E178-4744-9B35-B2F624D6C5E9}" type="datetimeFigureOut">
              <a:rPr lang="en-US" smtClean="0"/>
              <a:pPr/>
              <a:t>9/7/2026</a:t>
            </a:fld>
            <a:endParaRPr lang="en-US"/>
          </a:p>
        </p:txBody>
      </p:sp>
      <p:sp>
        <p:nvSpPr>
          <p:cNvPr id="5" name="Footer Placeholder 4">
            <a:extLst>
              <a:ext uri="{FF2B5EF4-FFF2-40B4-BE49-F238E27FC236}">
                <a16:creationId xmlns:a16="http://schemas.microsoft.com/office/drawing/2014/main" id="{9E03785E-FB42-1D54-92AC-D0A61A8FABD4}"/>
              </a:ext>
            </a:extLst>
          </p:cNvPr>
          <p:cNvSpPr>
            <a:spLocks noGrp="1"/>
          </p:cNvSpPr>
          <p:nvPr>
            <p:ph type="ftr" sz="quarter" idx="3"/>
          </p:nvPr>
        </p:nvSpPr>
        <p:spPr>
          <a:xfrm>
            <a:off x="521208" y="100584"/>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CC9CF34-1274-DB45-4809-90E5D244A9AE}"/>
              </a:ext>
            </a:extLst>
          </p:cNvPr>
          <p:cNvSpPr>
            <a:spLocks noGrp="1"/>
          </p:cNvSpPr>
          <p:nvPr>
            <p:ph type="sldNum" sz="quarter" idx="4"/>
          </p:nvPr>
        </p:nvSpPr>
        <p:spPr>
          <a:xfrm>
            <a:off x="11457432" y="6419088"/>
            <a:ext cx="640080" cy="365125"/>
          </a:xfrm>
          <a:prstGeom prst="rect">
            <a:avLst/>
          </a:prstGeom>
        </p:spPr>
        <p:txBody>
          <a:bodyPr vert="horz" lIns="91440" tIns="45720" rIns="91440" bIns="45720" rtlCol="0" anchor="ctr"/>
          <a:lstStyle>
            <a:lvl1pPr algn="r">
              <a:defRPr sz="900">
                <a:solidFill>
                  <a:schemeClr val="tx1"/>
                </a:solidFill>
              </a:defRPr>
            </a:lvl1pPr>
          </a:lstStyle>
          <a:p>
            <a:fld id="{148CC95F-0247-41B6-91CF-DC97C76A7088}" type="slidenum">
              <a:rPr lang="en-US" smtClean="0"/>
              <a:pPr/>
              <a:t>‹N°›</a:t>
            </a:fld>
            <a:endParaRPr lang="en-US"/>
          </a:p>
        </p:txBody>
      </p:sp>
      <p:sp>
        <p:nvSpPr>
          <p:cNvPr id="7" name="Freeform: Shape 6">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21379698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2" r:id="rId6"/>
    <p:sldLayoutId id="2147483688" r:id="rId7"/>
    <p:sldLayoutId id="2147483689" r:id="rId8"/>
    <p:sldLayoutId id="2147483690" r:id="rId9"/>
    <p:sldLayoutId id="2147483691" r:id="rId10"/>
    <p:sldLayoutId id="2147483693"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17" name="Picture 3" descr="Crayons colorés à l’intérieur d’un porte-crayon qui se trouve sur une table en bois">
            <a:extLst>
              <a:ext uri="{FF2B5EF4-FFF2-40B4-BE49-F238E27FC236}">
                <a16:creationId xmlns:a16="http://schemas.microsoft.com/office/drawing/2014/main" id="{5EF2B388-0422-0E12-AECF-2E6967870987}"/>
              </a:ext>
            </a:extLst>
          </p:cNvPr>
          <p:cNvPicPr>
            <a:picLocks noChangeAspect="1"/>
          </p:cNvPicPr>
          <p:nvPr/>
        </p:nvPicPr>
        <p:blipFill>
          <a:blip r:embed="rId2"/>
          <a:srcRect t="15730"/>
          <a:stretch>
            <a:fillRect/>
          </a:stretch>
        </p:blipFill>
        <p:spPr>
          <a:xfrm>
            <a:off x="20" y="10"/>
            <a:ext cx="12191979" cy="6857990"/>
          </a:xfrm>
          <a:prstGeom prst="rect">
            <a:avLst/>
          </a:prstGeom>
        </p:spPr>
      </p:pic>
      <p:sp>
        <p:nvSpPr>
          <p:cNvPr id="18" name="Rectangle 17">
            <a:extLst>
              <a:ext uri="{FF2B5EF4-FFF2-40B4-BE49-F238E27FC236}">
                <a16:creationId xmlns:a16="http://schemas.microsoft.com/office/drawing/2014/main" id="{AAB476BF-4EE2-5243-CABB-6CC72C39BF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507179" y="173181"/>
            <a:ext cx="6858002" cy="6511640"/>
          </a:xfrm>
          <a:prstGeom prst="rect">
            <a:avLst/>
          </a:prstGeom>
          <a:gradFill>
            <a:gsLst>
              <a:gs pos="0">
                <a:schemeClr val="bg1">
                  <a:alpha val="0"/>
                </a:schemeClr>
              </a:gs>
              <a:gs pos="46000">
                <a:schemeClr val="bg1">
                  <a:alpha val="30000"/>
                </a:schemeClr>
              </a:gs>
              <a:gs pos="26000">
                <a:schemeClr val="bg1">
                  <a:alpha val="17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re 1">
            <a:extLst>
              <a:ext uri="{FF2B5EF4-FFF2-40B4-BE49-F238E27FC236}">
                <a16:creationId xmlns:a16="http://schemas.microsoft.com/office/drawing/2014/main" id="{646C6759-EA03-82A5-E95D-9D829ED45FA1}"/>
              </a:ext>
            </a:extLst>
          </p:cNvPr>
          <p:cNvSpPr>
            <a:spLocks noGrp="1"/>
          </p:cNvSpPr>
          <p:nvPr>
            <p:ph type="ctrTitle"/>
          </p:nvPr>
        </p:nvSpPr>
        <p:spPr>
          <a:xfrm>
            <a:off x="1721117" y="738243"/>
            <a:ext cx="10078418" cy="3678268"/>
          </a:xfrm>
        </p:spPr>
        <p:txBody>
          <a:bodyPr anchor="t">
            <a:normAutofit fontScale="90000"/>
          </a:bodyPr>
          <a:lstStyle/>
          <a:p>
            <a:r>
              <a:rPr lang="fr-FR" sz="6000" dirty="0"/>
              <a:t>Préparer l’agrégation interne d’histoire-géographie avec Clio-Prépas</a:t>
            </a:r>
          </a:p>
        </p:txBody>
      </p:sp>
      <p:sp>
        <p:nvSpPr>
          <p:cNvPr id="3" name="Sous-titre 2">
            <a:extLst>
              <a:ext uri="{FF2B5EF4-FFF2-40B4-BE49-F238E27FC236}">
                <a16:creationId xmlns:a16="http://schemas.microsoft.com/office/drawing/2014/main" id="{BA4288C8-B40C-B7EE-3F24-3CA73A94B308}"/>
              </a:ext>
            </a:extLst>
          </p:cNvPr>
          <p:cNvSpPr>
            <a:spLocks noGrp="1"/>
          </p:cNvSpPr>
          <p:nvPr>
            <p:ph type="subTitle" idx="1"/>
          </p:nvPr>
        </p:nvSpPr>
        <p:spPr>
          <a:xfrm>
            <a:off x="2817969" y="3429000"/>
            <a:ext cx="4488812" cy="1150453"/>
          </a:xfrm>
        </p:spPr>
        <p:txBody>
          <a:bodyPr anchor="b">
            <a:normAutofit/>
          </a:bodyPr>
          <a:lstStyle/>
          <a:p>
            <a:r>
              <a:rPr lang="fr-FR" sz="3800" dirty="0"/>
              <a:t>L’épreuve d’histoire</a:t>
            </a:r>
          </a:p>
        </p:txBody>
      </p:sp>
      <p:sp>
        <p:nvSpPr>
          <p:cNvPr id="19" name="Rectangle 18">
            <a:extLst>
              <a:ext uri="{FF2B5EF4-FFF2-40B4-BE49-F238E27FC236}">
                <a16:creationId xmlns:a16="http://schemas.microsoft.com/office/drawing/2014/main" id="{20D28EA4-6F96-F7C6-1D07-5BA5C27387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6781" y="508090"/>
            <a:ext cx="449275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5" name="Rectangle 14">
            <a:extLst>
              <a:ext uri="{FF2B5EF4-FFF2-40B4-BE49-F238E27FC236}">
                <a16:creationId xmlns:a16="http://schemas.microsoft.com/office/drawing/2014/main" id="{FDFF93C5-0576-D227-80A7-4CFBA8791A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10119" y="6209925"/>
            <a:ext cx="4492754"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300142776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D118D3-223F-54A4-D3D6-79C73A9CC11A}"/>
              </a:ext>
            </a:extLst>
          </p:cNvPr>
          <p:cNvSpPr>
            <a:spLocks noGrp="1"/>
          </p:cNvSpPr>
          <p:nvPr>
            <p:ph type="title"/>
          </p:nvPr>
        </p:nvSpPr>
        <p:spPr/>
        <p:txBody>
          <a:bodyPr/>
          <a:lstStyle/>
          <a:p>
            <a:r>
              <a:rPr lang="fr-FR" dirty="0"/>
              <a:t>Conseils généraux</a:t>
            </a:r>
            <a:br>
              <a:rPr lang="fr-FR" dirty="0"/>
            </a:br>
            <a:endParaRPr lang="fr-FR" dirty="0"/>
          </a:p>
        </p:txBody>
      </p:sp>
      <p:sp>
        <p:nvSpPr>
          <p:cNvPr id="3" name="Espace réservé du contenu 2">
            <a:extLst>
              <a:ext uri="{FF2B5EF4-FFF2-40B4-BE49-F238E27FC236}">
                <a16:creationId xmlns:a16="http://schemas.microsoft.com/office/drawing/2014/main" id="{F3466492-F99F-8E5A-7268-BE339AA6653B}"/>
              </a:ext>
            </a:extLst>
          </p:cNvPr>
          <p:cNvSpPr>
            <a:spLocks noGrp="1"/>
          </p:cNvSpPr>
          <p:nvPr>
            <p:ph idx="1"/>
          </p:nvPr>
        </p:nvSpPr>
        <p:spPr/>
        <p:txBody>
          <a:bodyPr>
            <a:normAutofit/>
          </a:bodyPr>
          <a:lstStyle/>
          <a:p>
            <a:pPr marL="0" indent="0">
              <a:buNone/>
            </a:pPr>
            <a:r>
              <a:rPr lang="fr-FR" sz="2000" b="1" dirty="0"/>
              <a:t>La difficulté n’est pas de trouver des bibliographies pour chaque question mais de ne pas s’y perdre.</a:t>
            </a:r>
          </a:p>
          <a:p>
            <a:pPr marL="0" indent="0">
              <a:buNone/>
            </a:pPr>
            <a:endParaRPr lang="fr-FR" sz="2000" b="1" dirty="0"/>
          </a:p>
          <a:p>
            <a:pPr marL="0" indent="0">
              <a:buNone/>
            </a:pPr>
            <a:r>
              <a:rPr lang="fr-FR" sz="2000" b="1" dirty="0"/>
              <a:t>Il ne faut donc pas être spécialiste de tout, mais il faut tout de même connaître beaucoup de choses et faire le moins d’impasses possible. </a:t>
            </a:r>
          </a:p>
          <a:p>
            <a:pPr marL="0" indent="0">
              <a:buNone/>
            </a:pPr>
            <a:endParaRPr lang="fr-FR" sz="2000" b="1" dirty="0"/>
          </a:p>
          <a:p>
            <a:pPr marL="0" indent="0">
              <a:buNone/>
            </a:pPr>
            <a:r>
              <a:rPr lang="fr-FR" sz="2000" b="1" dirty="0"/>
              <a:t>Créer son propre calendrier de lectures et d’entraînements, mais aussi de repos.</a:t>
            </a:r>
            <a:endParaRPr lang="fr-FR" sz="2000" dirty="0"/>
          </a:p>
          <a:p>
            <a:pPr marL="0" indent="0">
              <a:buNone/>
            </a:pPr>
            <a:endParaRPr lang="fr-FR" dirty="0"/>
          </a:p>
        </p:txBody>
      </p:sp>
    </p:spTree>
    <p:extLst>
      <p:ext uri="{BB962C8B-B14F-4D97-AF65-F5344CB8AC3E}">
        <p14:creationId xmlns:p14="http://schemas.microsoft.com/office/powerpoint/2010/main" val="3088278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357ABE-945D-346B-B923-22058F3AA57C}"/>
              </a:ext>
            </a:extLst>
          </p:cNvPr>
          <p:cNvSpPr>
            <a:spLocks noGrp="1"/>
          </p:cNvSpPr>
          <p:nvPr>
            <p:ph type="title"/>
          </p:nvPr>
        </p:nvSpPr>
        <p:spPr/>
        <p:txBody>
          <a:bodyPr/>
          <a:lstStyle/>
          <a:p>
            <a:pPr algn="ctr"/>
            <a:r>
              <a:rPr lang="fr-FR" dirty="0"/>
              <a:t>Comment commencer ? Par quoi commencer ?</a:t>
            </a:r>
          </a:p>
        </p:txBody>
      </p:sp>
      <p:sp>
        <p:nvSpPr>
          <p:cNvPr id="3" name="Espace réservé du contenu 2">
            <a:extLst>
              <a:ext uri="{FF2B5EF4-FFF2-40B4-BE49-F238E27FC236}">
                <a16:creationId xmlns:a16="http://schemas.microsoft.com/office/drawing/2014/main" id="{32CA0CDC-E733-A843-12BF-B4B14311D1F8}"/>
              </a:ext>
            </a:extLst>
          </p:cNvPr>
          <p:cNvSpPr>
            <a:spLocks noGrp="1"/>
          </p:cNvSpPr>
          <p:nvPr>
            <p:ph idx="1"/>
          </p:nvPr>
        </p:nvSpPr>
        <p:spPr/>
        <p:txBody>
          <a:bodyPr>
            <a:normAutofit/>
          </a:bodyPr>
          <a:lstStyle/>
          <a:p>
            <a:pPr marL="0" indent="0" algn="ctr">
              <a:buNone/>
            </a:pPr>
            <a:r>
              <a:rPr lang="fr-FR" sz="2000" b="1" u="sng" dirty="0"/>
              <a:t>L'âge des révolutions (années 1770-1804) - France, États-Unis, Saint-Domingue ; Irlande, Pays-Bas autrichiens et Provinces-Unies</a:t>
            </a:r>
            <a:endParaRPr lang="fr-FR" sz="2000" b="1" dirty="0"/>
          </a:p>
          <a:p>
            <a:pPr marL="0" indent="0" algn="just">
              <a:buNone/>
            </a:pPr>
            <a:r>
              <a:rPr lang="fr-FR" sz="2000" dirty="0"/>
              <a:t>« Faire entrer l’Europe et l’Amérique du Nord dans une période de débats et de bouleversements politiques. </a:t>
            </a:r>
            <a:r>
              <a:rPr lang="fr-FR" sz="2000" u="sng" dirty="0"/>
              <a:t>C’est le concept même de révolution</a:t>
            </a:r>
            <a:r>
              <a:rPr lang="fr-FR" sz="2000" dirty="0"/>
              <a:t>, envisagé dans une approche dynamique d’histoire connectée, </a:t>
            </a:r>
            <a:r>
              <a:rPr lang="fr-FR" sz="2000" u="sng" dirty="0"/>
              <a:t>qui est au cœur de cette question</a:t>
            </a:r>
            <a:r>
              <a:rPr lang="fr-FR" sz="2000" dirty="0"/>
              <a:t> » : aux Etats-Unis, en France et à Saint-Domingue en particulier, mais aussi dans d’autres espaces qui connaissent leurs propres phénomènes révolutionnaires ou qui interagissent avec les trois premières : Irlande, Pays-Bas autrichiens, Provinces-Unies, colonies antillaises néerlandaises, et un peu la Grande-Bretagne. </a:t>
            </a:r>
          </a:p>
          <a:p>
            <a:pPr marL="0" indent="0">
              <a:buNone/>
            </a:pPr>
            <a:endParaRPr lang="fr-FR" sz="2000" dirty="0"/>
          </a:p>
        </p:txBody>
      </p:sp>
    </p:spTree>
    <p:extLst>
      <p:ext uri="{BB962C8B-B14F-4D97-AF65-F5344CB8AC3E}">
        <p14:creationId xmlns:p14="http://schemas.microsoft.com/office/powerpoint/2010/main" val="1203704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texte, capture d’écran, Police&#10;&#10;Le contenu généré par l’IA peut être incorrect.">
            <a:extLst>
              <a:ext uri="{FF2B5EF4-FFF2-40B4-BE49-F238E27FC236}">
                <a16:creationId xmlns:a16="http://schemas.microsoft.com/office/drawing/2014/main" id="{A68BC59E-0ABE-CF95-5161-8316CD3E9E62}"/>
              </a:ext>
            </a:extLst>
          </p:cNvPr>
          <p:cNvPicPr>
            <a:picLocks noChangeAspect="1"/>
          </p:cNvPicPr>
          <p:nvPr/>
        </p:nvPicPr>
        <p:blipFill>
          <a:blip r:embed="rId2"/>
          <a:stretch>
            <a:fillRect/>
          </a:stretch>
        </p:blipFill>
        <p:spPr>
          <a:xfrm>
            <a:off x="372050" y="893618"/>
            <a:ext cx="11447900" cy="5070763"/>
          </a:xfrm>
          <a:prstGeom prst="rect">
            <a:avLst/>
          </a:prstGeom>
        </p:spPr>
      </p:pic>
    </p:spTree>
    <p:extLst>
      <p:ext uri="{BB962C8B-B14F-4D97-AF65-F5344CB8AC3E}">
        <p14:creationId xmlns:p14="http://schemas.microsoft.com/office/powerpoint/2010/main" val="3289041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7C0FC6C-D381-9259-599E-A591C22A7F9B}"/>
              </a:ext>
            </a:extLst>
          </p:cNvPr>
          <p:cNvSpPr>
            <a:spLocks noGrp="1"/>
          </p:cNvSpPr>
          <p:nvPr>
            <p:ph idx="1"/>
          </p:nvPr>
        </p:nvSpPr>
        <p:spPr>
          <a:xfrm>
            <a:off x="521208" y="1085850"/>
            <a:ext cx="11155680" cy="5260086"/>
          </a:xfrm>
        </p:spPr>
        <p:txBody>
          <a:bodyPr>
            <a:normAutofit/>
          </a:bodyPr>
          <a:lstStyle/>
          <a:p>
            <a:pPr marL="0" indent="0">
              <a:buNone/>
            </a:pPr>
            <a:r>
              <a:rPr lang="fr-FR" sz="2800" b="1" dirty="0"/>
              <a:t>La lettre de cadrage insiste sur plusieurs thèmes à privilégier :</a:t>
            </a:r>
          </a:p>
          <a:p>
            <a:pPr lvl="0"/>
            <a:r>
              <a:rPr lang="fr-FR" sz="2800" dirty="0"/>
              <a:t>La circulation des idées</a:t>
            </a:r>
          </a:p>
          <a:p>
            <a:pPr lvl="0"/>
            <a:r>
              <a:rPr lang="fr-FR" sz="2800" dirty="0"/>
              <a:t>La circulation des personnes =&gt;concept d’agentivité</a:t>
            </a:r>
          </a:p>
          <a:p>
            <a:pPr lvl="0"/>
            <a:r>
              <a:rPr lang="fr-FR" sz="2800" dirty="0"/>
              <a:t>La traite et l’esclavage</a:t>
            </a:r>
          </a:p>
          <a:p>
            <a:pPr lvl="0"/>
            <a:r>
              <a:rPr lang="fr-FR" sz="2800" dirty="0"/>
              <a:t>Les « exclus » : femmes, Noirs, indigents, autochtones amérindiens =&gt;</a:t>
            </a:r>
            <a:r>
              <a:rPr lang="fr-FR" sz="2800" dirty="0" err="1"/>
              <a:t>Subaltern</a:t>
            </a:r>
            <a:r>
              <a:rPr lang="fr-FR" sz="2800" dirty="0"/>
              <a:t> </a:t>
            </a:r>
            <a:r>
              <a:rPr lang="fr-FR" sz="2800" dirty="0" err="1"/>
              <a:t>Studies</a:t>
            </a:r>
            <a:endParaRPr lang="fr-FR" sz="2800" dirty="0"/>
          </a:p>
          <a:p>
            <a:pPr lvl="0"/>
            <a:r>
              <a:rPr lang="fr-FR" sz="2800" dirty="0"/>
              <a:t>La quête de liberté et d’indépendance; l’abolitionnisme</a:t>
            </a:r>
          </a:p>
          <a:p>
            <a:pPr lvl="0"/>
            <a:r>
              <a:rPr lang="fr-FR" sz="2800" dirty="0"/>
              <a:t>La place de la mer qui relie (David </a:t>
            </a:r>
            <a:r>
              <a:rPr lang="fr-FR" sz="2800" dirty="0" err="1"/>
              <a:t>Armitage</a:t>
            </a:r>
            <a:r>
              <a:rPr lang="fr-FR" sz="2800" dirty="0"/>
              <a:t>, Alison Games, Jack Greene, Bernard </a:t>
            </a:r>
            <a:r>
              <a:rPr lang="fr-FR" sz="2800" dirty="0" err="1"/>
              <a:t>Bailyn</a:t>
            </a:r>
            <a:r>
              <a:rPr lang="fr-FR" sz="2800" dirty="0"/>
              <a:t>…)</a:t>
            </a:r>
          </a:p>
          <a:p>
            <a:pPr marL="0" indent="0">
              <a:buNone/>
            </a:pPr>
            <a:endParaRPr lang="fr-FR" sz="2800" dirty="0"/>
          </a:p>
        </p:txBody>
      </p:sp>
    </p:spTree>
    <p:extLst>
      <p:ext uri="{BB962C8B-B14F-4D97-AF65-F5344CB8AC3E}">
        <p14:creationId xmlns:p14="http://schemas.microsoft.com/office/powerpoint/2010/main" val="4039070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7F07F-5B97-B099-F3D4-457BC9F53AA5}"/>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C3EAF59-66A2-F706-0216-C427B6A94095}"/>
              </a:ext>
            </a:extLst>
          </p:cNvPr>
          <p:cNvSpPr>
            <a:spLocks noGrp="1"/>
          </p:cNvSpPr>
          <p:nvPr>
            <p:ph idx="1"/>
          </p:nvPr>
        </p:nvSpPr>
        <p:spPr>
          <a:xfrm>
            <a:off x="521208" y="928688"/>
            <a:ext cx="11155680" cy="5417248"/>
          </a:xfrm>
        </p:spPr>
        <p:txBody>
          <a:bodyPr>
            <a:noAutofit/>
          </a:bodyPr>
          <a:lstStyle/>
          <a:p>
            <a:pPr marL="0" indent="0" algn="ctr">
              <a:buNone/>
            </a:pPr>
            <a:r>
              <a:rPr lang="fr-FR" sz="2000" b="1" u="sng" dirty="0"/>
              <a:t>L’Empire colonial français en Afrique : métropole et colonies, sociétés coloniales, de la conférence de Berlin (1884-1885) aux Accords d’Évian de 1962</a:t>
            </a:r>
            <a:endParaRPr lang="fr-FR" sz="2000" b="1" dirty="0"/>
          </a:p>
          <a:p>
            <a:pPr marL="0" indent="0">
              <a:buNone/>
            </a:pPr>
            <a:r>
              <a:rPr lang="fr-FR" sz="2000" dirty="0"/>
              <a:t>Ici encore, l’histoire connectée et l’histoire globale sont deux axes épistémologiques à privilégier (avec un peu de </a:t>
            </a:r>
            <a:r>
              <a:rPr lang="fr-FR" sz="2000" dirty="0" err="1"/>
              <a:t>micro-histoire</a:t>
            </a:r>
            <a:r>
              <a:rPr lang="fr-FR" sz="2000" dirty="0"/>
              <a:t> ou de l’histoire globale située).</a:t>
            </a:r>
          </a:p>
          <a:p>
            <a:pPr marL="0" indent="0">
              <a:buNone/>
            </a:pPr>
            <a:endParaRPr lang="fr-FR" sz="2000" dirty="0"/>
          </a:p>
          <a:p>
            <a:pPr marL="0" indent="0">
              <a:buNone/>
            </a:pPr>
            <a:endParaRPr lang="fr-FR" sz="2000" dirty="0"/>
          </a:p>
          <a:p>
            <a:pPr marL="0" indent="0">
              <a:buNone/>
            </a:pPr>
            <a:endParaRPr lang="fr-FR" sz="2000" dirty="0"/>
          </a:p>
          <a:p>
            <a:pPr marL="0" indent="0">
              <a:buNone/>
            </a:pPr>
            <a:endParaRPr lang="fr-FR" sz="2000" dirty="0"/>
          </a:p>
          <a:p>
            <a:pPr marL="0" indent="0">
              <a:buNone/>
            </a:pPr>
            <a:endParaRPr lang="fr-FR" sz="2000" dirty="0"/>
          </a:p>
          <a:p>
            <a:pPr marL="0" indent="0" algn="just">
              <a:buNone/>
            </a:pPr>
            <a:r>
              <a:rPr lang="fr-FR" sz="2000" b="1" dirty="0"/>
              <a:t>Ici, les thèmes à privilégier d’après la lettre de cadrage </a:t>
            </a:r>
            <a:r>
              <a:rPr lang="fr-FR" sz="2000" dirty="0"/>
              <a:t>sont l’impérialisme, le découpage cartographique/géographique/frontalier après la conférence de Berlin, la domination de la métropole sur des colonies aux statuts très différents (exploitation, peuplement…), la participation de l’Afrique aux conflits mondiaux et à la guerre froide, la décolonisation comme processus global et transnational, le panafricanisme, le rôle de la violence.</a:t>
            </a:r>
          </a:p>
          <a:p>
            <a:pPr marL="0" indent="0">
              <a:buNone/>
            </a:pPr>
            <a:endParaRPr lang="fr-FR" sz="2000" dirty="0"/>
          </a:p>
        </p:txBody>
      </p:sp>
      <p:pic>
        <p:nvPicPr>
          <p:cNvPr id="8" name="Image 7" descr="Une image contenant texte, capture d’écran, Police, ligne&#10;&#10;Le contenu généré par l’IA peut être incorrect.">
            <a:extLst>
              <a:ext uri="{FF2B5EF4-FFF2-40B4-BE49-F238E27FC236}">
                <a16:creationId xmlns:a16="http://schemas.microsoft.com/office/drawing/2014/main" id="{843C7B4E-6BF0-678F-5C3A-DFB90AE2810F}"/>
              </a:ext>
            </a:extLst>
          </p:cNvPr>
          <p:cNvPicPr>
            <a:picLocks noChangeAspect="1"/>
          </p:cNvPicPr>
          <p:nvPr/>
        </p:nvPicPr>
        <p:blipFill>
          <a:blip r:embed="rId2"/>
          <a:stretch>
            <a:fillRect/>
          </a:stretch>
        </p:blipFill>
        <p:spPr>
          <a:xfrm>
            <a:off x="518160" y="2687485"/>
            <a:ext cx="11155680" cy="1899654"/>
          </a:xfrm>
          <a:prstGeom prst="rect">
            <a:avLst/>
          </a:prstGeom>
        </p:spPr>
      </p:pic>
    </p:spTree>
    <p:extLst>
      <p:ext uri="{BB962C8B-B14F-4D97-AF65-F5344CB8AC3E}">
        <p14:creationId xmlns:p14="http://schemas.microsoft.com/office/powerpoint/2010/main" val="2912417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texte, cercle, carte&#10;&#10;Le contenu généré par l’IA peut être incorrect.">
            <a:extLst>
              <a:ext uri="{FF2B5EF4-FFF2-40B4-BE49-F238E27FC236}">
                <a16:creationId xmlns:a16="http://schemas.microsoft.com/office/drawing/2014/main" id="{8CD1D1F9-045B-F3E1-138C-D243C8BA88F1}"/>
              </a:ext>
            </a:extLst>
          </p:cNvPr>
          <p:cNvPicPr>
            <a:picLocks noChangeAspect="1"/>
          </p:cNvPicPr>
          <p:nvPr/>
        </p:nvPicPr>
        <p:blipFill>
          <a:blip r:embed="rId2"/>
          <a:stretch>
            <a:fillRect/>
          </a:stretch>
        </p:blipFill>
        <p:spPr>
          <a:xfrm>
            <a:off x="364490" y="891654"/>
            <a:ext cx="5731510" cy="5656580"/>
          </a:xfrm>
          <a:prstGeom prst="rect">
            <a:avLst/>
          </a:prstGeom>
        </p:spPr>
      </p:pic>
      <p:pic>
        <p:nvPicPr>
          <p:cNvPr id="5" name="Image 4" descr="Une image contenant texte, document, capture d’écran, Police&#10;&#10;Le contenu généré par l’IA peut être incorrect.">
            <a:extLst>
              <a:ext uri="{FF2B5EF4-FFF2-40B4-BE49-F238E27FC236}">
                <a16:creationId xmlns:a16="http://schemas.microsoft.com/office/drawing/2014/main" id="{8B4D8023-7B9E-16E0-D285-3F6B14189A96}"/>
              </a:ext>
            </a:extLst>
          </p:cNvPr>
          <p:cNvPicPr>
            <a:picLocks noChangeAspect="1"/>
          </p:cNvPicPr>
          <p:nvPr/>
        </p:nvPicPr>
        <p:blipFill>
          <a:blip r:embed="rId3"/>
          <a:stretch>
            <a:fillRect/>
          </a:stretch>
        </p:blipFill>
        <p:spPr>
          <a:xfrm>
            <a:off x="6096000" y="1126922"/>
            <a:ext cx="5731510" cy="5186045"/>
          </a:xfrm>
          <a:prstGeom prst="rect">
            <a:avLst/>
          </a:prstGeom>
        </p:spPr>
      </p:pic>
    </p:spTree>
    <p:extLst>
      <p:ext uri="{BB962C8B-B14F-4D97-AF65-F5344CB8AC3E}">
        <p14:creationId xmlns:p14="http://schemas.microsoft.com/office/powerpoint/2010/main" val="1248590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texte, capture d’écran, Police, Impression&#10;&#10;Le contenu généré par l’IA peut être incorrect.">
            <a:extLst>
              <a:ext uri="{FF2B5EF4-FFF2-40B4-BE49-F238E27FC236}">
                <a16:creationId xmlns:a16="http://schemas.microsoft.com/office/drawing/2014/main" id="{F8DDE604-4391-1D1F-F440-9FE192A255D7}"/>
              </a:ext>
            </a:extLst>
          </p:cNvPr>
          <p:cNvPicPr>
            <a:picLocks noChangeAspect="1"/>
          </p:cNvPicPr>
          <p:nvPr/>
        </p:nvPicPr>
        <p:blipFill>
          <a:blip r:embed="rId2"/>
          <a:stretch>
            <a:fillRect/>
          </a:stretch>
        </p:blipFill>
        <p:spPr>
          <a:xfrm>
            <a:off x="801370" y="743072"/>
            <a:ext cx="4909300" cy="6070540"/>
          </a:xfrm>
          <a:prstGeom prst="rect">
            <a:avLst/>
          </a:prstGeom>
        </p:spPr>
      </p:pic>
      <p:pic>
        <p:nvPicPr>
          <p:cNvPr id="5" name="Image 4" descr="Une image contenant texte, carte, atlas&#10;&#10;Le contenu généré par l’IA peut être incorrect.">
            <a:extLst>
              <a:ext uri="{FF2B5EF4-FFF2-40B4-BE49-F238E27FC236}">
                <a16:creationId xmlns:a16="http://schemas.microsoft.com/office/drawing/2014/main" id="{C26FFEF4-FC5C-D1D3-17C3-FCF194C5DB97}"/>
              </a:ext>
            </a:extLst>
          </p:cNvPr>
          <p:cNvPicPr>
            <a:picLocks noChangeAspect="1"/>
          </p:cNvPicPr>
          <p:nvPr/>
        </p:nvPicPr>
        <p:blipFill>
          <a:blip r:embed="rId3"/>
          <a:stretch>
            <a:fillRect/>
          </a:stretch>
        </p:blipFill>
        <p:spPr>
          <a:xfrm>
            <a:off x="6481330" y="743072"/>
            <a:ext cx="4909300" cy="6029203"/>
          </a:xfrm>
          <a:prstGeom prst="rect">
            <a:avLst/>
          </a:prstGeom>
        </p:spPr>
      </p:pic>
    </p:spTree>
    <p:extLst>
      <p:ext uri="{BB962C8B-B14F-4D97-AF65-F5344CB8AC3E}">
        <p14:creationId xmlns:p14="http://schemas.microsoft.com/office/powerpoint/2010/main" val="539467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BB386-1F1F-9B6C-737E-6364B8E7489C}"/>
            </a:ext>
          </a:extLst>
        </p:cNvPr>
        <p:cNvGrpSpPr/>
        <p:nvPr/>
      </p:nvGrpSpPr>
      <p:grpSpPr>
        <a:xfrm>
          <a:off x="0" y="0"/>
          <a:ext cx="0" cy="0"/>
          <a:chOff x="0" y="0"/>
          <a:chExt cx="0" cy="0"/>
        </a:xfrm>
      </p:grpSpPr>
      <p:pic>
        <p:nvPicPr>
          <p:cNvPr id="3" name="Image 2" descr="Une image contenant texte, carte&#10;&#10;Le contenu généré par l’IA peut être incorrect.">
            <a:extLst>
              <a:ext uri="{FF2B5EF4-FFF2-40B4-BE49-F238E27FC236}">
                <a16:creationId xmlns:a16="http://schemas.microsoft.com/office/drawing/2014/main" id="{B40AEA7D-0878-939F-ABF4-C2B8CCABA427}"/>
              </a:ext>
            </a:extLst>
          </p:cNvPr>
          <p:cNvPicPr>
            <a:picLocks noChangeAspect="1"/>
          </p:cNvPicPr>
          <p:nvPr/>
        </p:nvPicPr>
        <p:blipFill>
          <a:blip r:embed="rId2"/>
          <a:stretch>
            <a:fillRect/>
          </a:stretch>
        </p:blipFill>
        <p:spPr>
          <a:xfrm>
            <a:off x="633697" y="742950"/>
            <a:ext cx="5339838" cy="5986463"/>
          </a:xfrm>
          <a:prstGeom prst="rect">
            <a:avLst/>
          </a:prstGeom>
        </p:spPr>
      </p:pic>
      <p:pic>
        <p:nvPicPr>
          <p:cNvPr id="4" name="Image 3" descr="Une image contenant texte, transport, embarcation, bateau&#10;&#10;Le contenu généré par l’IA peut être incorrect.">
            <a:extLst>
              <a:ext uri="{FF2B5EF4-FFF2-40B4-BE49-F238E27FC236}">
                <a16:creationId xmlns:a16="http://schemas.microsoft.com/office/drawing/2014/main" id="{B506E975-1C45-85D4-E373-EE70AD2C19B1}"/>
              </a:ext>
            </a:extLst>
          </p:cNvPr>
          <p:cNvPicPr>
            <a:picLocks noChangeAspect="1"/>
          </p:cNvPicPr>
          <p:nvPr/>
        </p:nvPicPr>
        <p:blipFill>
          <a:blip r:embed="rId3"/>
          <a:stretch>
            <a:fillRect/>
          </a:stretch>
        </p:blipFill>
        <p:spPr>
          <a:xfrm>
            <a:off x="6474390" y="742950"/>
            <a:ext cx="5083913" cy="5832475"/>
          </a:xfrm>
          <a:prstGeom prst="rect">
            <a:avLst/>
          </a:prstGeom>
        </p:spPr>
      </p:pic>
    </p:spTree>
    <p:extLst>
      <p:ext uri="{BB962C8B-B14F-4D97-AF65-F5344CB8AC3E}">
        <p14:creationId xmlns:p14="http://schemas.microsoft.com/office/powerpoint/2010/main" val="405344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0A58260D-8892-3723-318B-043580DE14FF}"/>
              </a:ext>
            </a:extLst>
          </p:cNvPr>
          <p:cNvSpPr txBox="1"/>
          <p:nvPr/>
        </p:nvSpPr>
        <p:spPr>
          <a:xfrm>
            <a:off x="438150" y="808844"/>
            <a:ext cx="11315700" cy="6049156"/>
          </a:xfrm>
          <a:prstGeom prst="rect">
            <a:avLst/>
          </a:prstGeom>
          <a:noFill/>
        </p:spPr>
        <p:txBody>
          <a:bodyPr wrap="square">
            <a:spAutoFit/>
          </a:bodyPr>
          <a:lstStyle/>
          <a:p>
            <a:pPr algn="just">
              <a:lnSpc>
                <a:spcPct val="107000"/>
              </a:lnSpc>
              <a:spcAft>
                <a:spcPts val="800"/>
              </a:spcAft>
              <a:buNone/>
            </a:pPr>
            <a:r>
              <a:rPr lang="fr-FR" sz="14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THIBAUD Clément, « Pour une histoire polycentrique des républicanismes atlantiques (1770-1830) », </a:t>
            </a:r>
            <a:r>
              <a:rPr lang="fr-FR" sz="140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Revue d’Histoire du XIXe siècle</a:t>
            </a:r>
            <a:r>
              <a:rPr lang="fr-FR" sz="14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56, 2018, p. 151-170</a:t>
            </a:r>
          </a:p>
          <a:p>
            <a:pPr algn="l" fontAlgn="base"/>
            <a:r>
              <a:rPr lang="fr-FR" sz="1400" b="1" kern="100" dirty="0">
                <a:highlight>
                  <a:srgbClr val="00FF00"/>
                </a:highlight>
                <a:latin typeface="Times New Roman" panose="02020603050405020304" pitchFamily="18" charset="0"/>
                <a:ea typeface="Aptos" panose="020B0004020202020204" pitchFamily="34" charset="0"/>
                <a:cs typeface="Times New Roman" panose="02020603050405020304" pitchFamily="18" charset="0"/>
              </a:rPr>
              <a:t>PEARL-ROSENTHAL Nathan, </a:t>
            </a:r>
            <a:r>
              <a:rPr lang="en-US" sz="1400" b="1" i="0" dirty="0">
                <a:effectLst/>
                <a:highlight>
                  <a:srgbClr val="00FF00"/>
                </a:highlight>
                <a:latin typeface="Times New Roman" panose="02020603050405020304" pitchFamily="18" charset="0"/>
                <a:cs typeface="Times New Roman" panose="02020603050405020304" pitchFamily="18" charset="0"/>
              </a:rPr>
              <a:t>« Ideas of Revolution in the Age of Atlantic Revolutions », </a:t>
            </a:r>
            <a:r>
              <a:rPr lang="en-US" sz="1400" b="1" i="1" dirty="0">
                <a:effectLst/>
                <a:highlight>
                  <a:srgbClr val="00FF00"/>
                </a:highlight>
                <a:latin typeface="Times New Roman" panose="02020603050405020304" pitchFamily="18" charset="0"/>
                <a:cs typeface="Times New Roman" panose="02020603050405020304" pitchFamily="18" charset="0"/>
              </a:rPr>
              <a:t>Modern Intellectual History</a:t>
            </a:r>
            <a:r>
              <a:rPr lang="en-US" sz="1400" b="1" i="0" dirty="0">
                <a:effectLst/>
                <a:highlight>
                  <a:srgbClr val="00FF00"/>
                </a:highlight>
                <a:latin typeface="Times New Roman" panose="02020603050405020304" pitchFamily="18" charset="0"/>
                <a:cs typeface="Times New Roman" panose="02020603050405020304" pitchFamily="18" charset="0"/>
              </a:rPr>
              <a:t>, 20, 2023, p. 1-26</a:t>
            </a:r>
          </a:p>
          <a:p>
            <a:pPr algn="l" fontAlgn="base"/>
            <a:endParaRPr lang="en-US" sz="1400" b="1" kern="100" dirty="0">
              <a:highlight>
                <a:srgbClr val="00FF00"/>
              </a:highlight>
              <a:latin typeface="Times New Roman" panose="02020603050405020304" pitchFamily="18" charset="0"/>
              <a:ea typeface="Aptos" panose="020B0004020202020204" pitchFamily="34" charset="0"/>
              <a:cs typeface="Times New Roman" panose="02020603050405020304" pitchFamily="18" charset="0"/>
            </a:endParaRPr>
          </a:p>
          <a:p>
            <a:pPr algn="l" fontAlgn="base"/>
            <a:r>
              <a:rPr lang="fr-FR" sz="14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LAUQUIN Mickaël, Différencier les formes historiographiques de l’histoire globale</a:t>
            </a:r>
            <a:endParaRPr lang="fr-FR" sz="1400" kern="100" dirty="0">
              <a:highlight>
                <a:srgbClr val="00FF00"/>
              </a:highlight>
              <a:latin typeface="Aptos" panose="020B0004020202020204" pitchFamily="34" charset="0"/>
              <a:ea typeface="Aptos" panose="020B0004020202020204" pitchFamily="34" charset="0"/>
              <a:cs typeface="Times New Roman" panose="02020603050405020304" pitchFamily="18" charset="0"/>
            </a:endParaRPr>
          </a:p>
          <a:p>
            <a:pPr algn="l" fontAlgn="base"/>
            <a:endParaRPr lang="fr-FR" sz="1400" b="1" kern="1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endParaRPr>
          </a:p>
          <a:p>
            <a:pPr algn="l" fontAlgn="base"/>
            <a:r>
              <a:rPr lang="fr-FR" sz="14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LAUQUIN Mickaël, Un paradigme évolutif (1): généalogie de l’Atlantic </a:t>
            </a:r>
            <a:r>
              <a:rPr lang="fr-FR" sz="14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History</a:t>
            </a:r>
            <a:endParaRPr lang="fr-FR" sz="1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endParaRPr lang="fr-FR" sz="14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4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LAUQUIN Mickaël, Un paradigme évolutif (2): l’Atlantic </a:t>
            </a:r>
            <a:r>
              <a:rPr lang="fr-FR" sz="14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History</a:t>
            </a:r>
            <a:endParaRPr lang="fr-FR" sz="1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4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LAUQUIN Mickaël, Un paradigme évolutif (3): la New Atlantic </a:t>
            </a:r>
            <a:r>
              <a:rPr lang="fr-FR" sz="14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History</a:t>
            </a:r>
            <a:endParaRPr lang="fr-FR" sz="1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4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LAUQUIN Mickaël, Les formes globales et connectées de l’histoire atlantique</a:t>
            </a:r>
            <a:endParaRPr lang="fr-FR" sz="1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4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LAUQUIN Mickaël, L’Atlantic </a:t>
            </a:r>
            <a:r>
              <a:rPr lang="fr-FR" sz="14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History</a:t>
            </a:r>
            <a:r>
              <a:rPr lang="fr-FR" sz="14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face aux Area </a:t>
            </a:r>
            <a:r>
              <a:rPr lang="fr-FR" sz="14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Studies</a:t>
            </a:r>
            <a:r>
              <a:rPr lang="fr-FR" sz="14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à l’Imperial </a:t>
            </a:r>
            <a:r>
              <a:rPr lang="fr-FR" sz="14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History</a:t>
            </a:r>
            <a:r>
              <a:rPr lang="fr-FR" sz="14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et à la Global </a:t>
            </a:r>
            <a:r>
              <a:rPr lang="fr-FR" sz="14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History</a:t>
            </a:r>
            <a:endParaRPr lang="fr-FR" sz="14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endParaRPr>
          </a:p>
          <a:p>
            <a:pPr algn="just" fontAlgn="base"/>
            <a:r>
              <a:rPr lang="fr-FR" sz="1400" b="1" i="0" dirty="0">
                <a:effectLst/>
                <a:highlight>
                  <a:srgbClr val="00FF00"/>
                </a:highlight>
                <a:latin typeface="Times New Roman" panose="02020603050405020304" pitchFamily="18" charset="0"/>
                <a:cs typeface="Times New Roman" panose="02020603050405020304" pitchFamily="18" charset="0"/>
              </a:rPr>
              <a:t>LAUQUIN Mickaël, Comprendre l’âge des révolutions (historiographie récente), d’après Alan Forrest, Matthias </a:t>
            </a:r>
            <a:r>
              <a:rPr lang="fr-FR" sz="1400" b="1" i="0" dirty="0" err="1">
                <a:effectLst/>
                <a:highlight>
                  <a:srgbClr val="00FF00"/>
                </a:highlight>
                <a:latin typeface="Times New Roman" panose="02020603050405020304" pitchFamily="18" charset="0"/>
                <a:cs typeface="Times New Roman" panose="02020603050405020304" pitchFamily="18" charset="0"/>
              </a:rPr>
              <a:t>Middell</a:t>
            </a:r>
            <a:r>
              <a:rPr lang="fr-FR" sz="1400" b="1" i="0" dirty="0">
                <a:effectLst/>
                <a:highlight>
                  <a:srgbClr val="00FF00"/>
                </a:highlight>
                <a:latin typeface="Times New Roman" panose="02020603050405020304" pitchFamily="18" charset="0"/>
                <a:cs typeface="Times New Roman" panose="02020603050405020304" pitchFamily="18" charset="0"/>
              </a:rPr>
              <a:t> (</a:t>
            </a:r>
            <a:r>
              <a:rPr lang="fr-FR" sz="1400" b="1" i="0" dirty="0" err="1">
                <a:effectLst/>
                <a:highlight>
                  <a:srgbClr val="00FF00"/>
                </a:highlight>
                <a:latin typeface="Times New Roman" panose="02020603050405020304" pitchFamily="18" charset="0"/>
                <a:cs typeface="Times New Roman" panose="02020603050405020304" pitchFamily="18" charset="0"/>
              </a:rPr>
              <a:t>dir</a:t>
            </a:r>
            <a:r>
              <a:rPr lang="fr-FR" sz="1400" b="1" i="0" dirty="0">
                <a:effectLst/>
                <a:highlight>
                  <a:srgbClr val="00FF00"/>
                </a:highlight>
                <a:latin typeface="Times New Roman" panose="02020603050405020304" pitchFamily="18" charset="0"/>
                <a:cs typeface="Times New Roman" panose="02020603050405020304" pitchFamily="18" charset="0"/>
              </a:rPr>
              <a:t>), </a:t>
            </a:r>
            <a:r>
              <a:rPr lang="en-US" sz="1400" b="1" i="1" dirty="0">
                <a:effectLst/>
                <a:highlight>
                  <a:srgbClr val="00FF00"/>
                </a:highlight>
                <a:latin typeface="Times New Roman" panose="02020603050405020304" pitchFamily="18" charset="0"/>
                <a:cs typeface="Times New Roman" panose="02020603050405020304" pitchFamily="18" charset="0"/>
              </a:rPr>
              <a:t>The Routledge Companion to the French Revolution in World History, </a:t>
            </a:r>
            <a:r>
              <a:rPr lang="fr-FR" sz="1400" b="1" i="0" dirty="0">
                <a:effectLst/>
                <a:highlight>
                  <a:srgbClr val="00FF00"/>
                </a:highlight>
                <a:latin typeface="Times New Roman" panose="02020603050405020304" pitchFamily="18" charset="0"/>
                <a:cs typeface="Times New Roman" panose="02020603050405020304" pitchFamily="18" charset="0"/>
              </a:rPr>
              <a:t>Routledge, 2016</a:t>
            </a:r>
          </a:p>
          <a:p>
            <a:pPr algn="just">
              <a:lnSpc>
                <a:spcPct val="107000"/>
              </a:lnSpc>
              <a:spcAft>
                <a:spcPts val="800"/>
              </a:spcAft>
              <a:buNone/>
            </a:pPr>
            <a:endParaRPr lang="fr-FR" sz="14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4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LAUQUIN Mickaël, La Méditerranée de Fernand Braudel</a:t>
            </a:r>
            <a:endParaRPr lang="fr-FR" sz="1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4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LAUQUIN Mickaël, Une introduction aux systèmes-monde</a:t>
            </a:r>
            <a:endParaRPr lang="fr-FR" sz="1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4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LAUQUIN Mickaël, L’approfondissement de l’analyse du système monde par l’anthropologie </a:t>
            </a:r>
          </a:p>
          <a:p>
            <a:pPr algn="just">
              <a:lnSpc>
                <a:spcPct val="107000"/>
              </a:lnSpc>
              <a:spcAft>
                <a:spcPts val="800"/>
              </a:spcAft>
              <a:buNone/>
            </a:pPr>
            <a:r>
              <a:rPr lang="fr-FR" sz="14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LAUQUIN Mickaël, La hiérarchie cœur/périphérie du système-monde</a:t>
            </a:r>
            <a:endParaRPr lang="fr-FR" sz="1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4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LAUQUIN Mickaël, La prise en compte des « modes de production » dans l’analyse système-monde</a:t>
            </a:r>
            <a:endParaRPr lang="fr-FR" sz="14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4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LAUQUIN Mickaël, Bruce </a:t>
            </a:r>
            <a:r>
              <a:rPr lang="fr-FR" sz="14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Mazlish</a:t>
            </a:r>
            <a:r>
              <a:rPr lang="fr-FR" sz="14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et la New Global </a:t>
            </a:r>
            <a:r>
              <a:rPr lang="fr-FR" sz="14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History</a:t>
            </a:r>
            <a:r>
              <a:rPr lang="fr-FR" sz="14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Initiative</a:t>
            </a:r>
            <a:endParaRPr lang="fr-FR"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id="{28A929E9-5D82-CB50-6542-C4365648E36A}"/>
              </a:ext>
            </a:extLst>
          </p:cNvPr>
          <p:cNvSpPr/>
          <p:nvPr/>
        </p:nvSpPr>
        <p:spPr>
          <a:xfrm>
            <a:off x="242888" y="722376"/>
            <a:ext cx="11644312" cy="4023359"/>
          </a:xfrm>
          <a:prstGeom prst="rect">
            <a:avLst/>
          </a:prstGeom>
          <a:noFill/>
          <a:ln w="762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p>
        </p:txBody>
      </p:sp>
    </p:spTree>
    <p:extLst>
      <p:ext uri="{BB962C8B-B14F-4D97-AF65-F5344CB8AC3E}">
        <p14:creationId xmlns:p14="http://schemas.microsoft.com/office/powerpoint/2010/main" val="23257991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B3F6A-5AD5-39AE-05A9-9BD1CE922E00}"/>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232C42F2-665C-C9E8-E937-0F03D65B179E}"/>
              </a:ext>
            </a:extLst>
          </p:cNvPr>
          <p:cNvSpPr txBox="1"/>
          <p:nvPr/>
        </p:nvSpPr>
        <p:spPr>
          <a:xfrm>
            <a:off x="488156" y="781348"/>
            <a:ext cx="11215687" cy="584775"/>
          </a:xfrm>
          <a:prstGeom prst="rect">
            <a:avLst/>
          </a:prstGeom>
          <a:noFill/>
        </p:spPr>
        <p:txBody>
          <a:bodyPr wrap="square">
            <a:spAutoFit/>
          </a:bodyPr>
          <a:lstStyle/>
          <a:p>
            <a:pPr marL="0" indent="0" algn="ctr">
              <a:buNone/>
            </a:pPr>
            <a:r>
              <a:rPr lang="fr-FR" sz="1600" b="1" u="sng" dirty="0"/>
              <a:t>L'âge des révolutions (années 1770-1804) - France, États-Unis, Saint-Domingue ; Irlande, Pays-Bas autrichiens et Provinces-Unies</a:t>
            </a:r>
            <a:endParaRPr lang="fr-FR" sz="1600" b="1" dirty="0"/>
          </a:p>
        </p:txBody>
      </p:sp>
      <p:sp>
        <p:nvSpPr>
          <p:cNvPr id="9" name="ZoneTexte 8">
            <a:extLst>
              <a:ext uri="{FF2B5EF4-FFF2-40B4-BE49-F238E27FC236}">
                <a16:creationId xmlns:a16="http://schemas.microsoft.com/office/drawing/2014/main" id="{78D2CE70-9935-7DBD-A06F-7D10B8B0FBA7}"/>
              </a:ext>
            </a:extLst>
          </p:cNvPr>
          <p:cNvSpPr txBox="1"/>
          <p:nvPr/>
        </p:nvSpPr>
        <p:spPr>
          <a:xfrm>
            <a:off x="488156" y="1151644"/>
            <a:ext cx="11215687" cy="6279091"/>
          </a:xfrm>
          <a:prstGeom prst="rect">
            <a:avLst/>
          </a:prstGeom>
          <a:noFill/>
        </p:spPr>
        <p:txBody>
          <a:bodyPr wrap="square">
            <a:spAutoFit/>
          </a:bodyPr>
          <a:lstStyle/>
          <a:p>
            <a:pPr marL="342900" lvl="0" indent="-342900" algn="just">
              <a:lnSpc>
                <a:spcPct val="107000"/>
              </a:lnSpc>
              <a:spcAft>
                <a:spcPts val="800"/>
              </a:spcAft>
              <a:buFont typeface="Aptos" panose="020B0004020202020204" pitchFamily="34" charset="0"/>
              <a:buChar char="-"/>
            </a:pPr>
            <a:r>
              <a:rPr lang="fr-FR" sz="1050" u="sng" kern="100" dirty="0">
                <a:effectLst/>
                <a:latin typeface="Times New Roman" panose="02020603050405020304" pitchFamily="18" charset="0"/>
                <a:ea typeface="Aptos" panose="020B0004020202020204" pitchFamily="34" charset="0"/>
                <a:cs typeface="Times New Roman" panose="02020603050405020304" pitchFamily="18" charset="0"/>
              </a:rPr>
              <a:t>Généralités pour commencer</a:t>
            </a:r>
            <a:endParaRPr lang="fr-FR" sz="1050" u="sng"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a:t>
            </a:r>
            <a:r>
              <a:rPr lang="fr-FR" sz="1050" b="1" kern="100" dirty="0" err="1">
                <a:effectLst/>
                <a:latin typeface="Times New Roman" panose="02020603050405020304" pitchFamily="18" charset="0"/>
                <a:ea typeface="Aptos" panose="020B0004020202020204" pitchFamily="34" charset="0"/>
                <a:cs typeface="Times New Roman" panose="02020603050405020304" pitchFamily="18" charset="0"/>
              </a:rPr>
              <a:t>Alpaugh</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050" b="1" kern="100" dirty="0" err="1">
                <a:effectLst/>
                <a:latin typeface="Times New Roman" panose="02020603050405020304" pitchFamily="18" charset="0"/>
                <a:ea typeface="Aptos" panose="020B0004020202020204" pitchFamily="34" charset="0"/>
                <a:cs typeface="Times New Roman" panose="02020603050405020304" pitchFamily="18" charset="0"/>
              </a:rPr>
              <a:t>Micah</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050" b="1" i="1" kern="100" dirty="0">
                <a:effectLst/>
                <a:latin typeface="Times New Roman" panose="02020603050405020304" pitchFamily="18" charset="0"/>
                <a:ea typeface="Aptos" panose="020B0004020202020204" pitchFamily="34" charset="0"/>
                <a:cs typeface="Times New Roman" panose="02020603050405020304" pitchFamily="18" charset="0"/>
              </a:rPr>
              <a:t>Friends of Freedom : The Rise of Social </a:t>
            </a:r>
            <a:r>
              <a:rPr lang="fr-FR" sz="1050" b="1" i="1" kern="100" dirty="0" err="1">
                <a:effectLst/>
                <a:latin typeface="Times New Roman" panose="02020603050405020304" pitchFamily="18" charset="0"/>
                <a:ea typeface="Aptos" panose="020B0004020202020204" pitchFamily="34" charset="0"/>
                <a:cs typeface="Times New Roman" panose="02020603050405020304" pitchFamily="18" charset="0"/>
              </a:rPr>
              <a:t>Movements</a:t>
            </a:r>
            <a:r>
              <a:rPr lang="fr-FR" sz="1050" b="1" i="1" kern="100" dirty="0">
                <a:effectLst/>
                <a:latin typeface="Times New Roman" panose="02020603050405020304" pitchFamily="18" charset="0"/>
                <a:ea typeface="Aptos" panose="020B0004020202020204" pitchFamily="34" charset="0"/>
                <a:cs typeface="Times New Roman" panose="02020603050405020304" pitchFamily="18" charset="0"/>
              </a:rPr>
              <a:t> in the Age of Atlantic </a:t>
            </a:r>
            <a:r>
              <a:rPr lang="fr-FR" sz="1050" b="1" i="1" kern="100" dirty="0" err="1">
                <a:effectLst/>
                <a:latin typeface="Times New Roman" panose="02020603050405020304" pitchFamily="18" charset="0"/>
                <a:ea typeface="Aptos" panose="020B0004020202020204" pitchFamily="34" charset="0"/>
                <a:cs typeface="Times New Roman" panose="02020603050405020304" pitchFamily="18" charset="0"/>
              </a:rPr>
              <a:t>Revolutions</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Cambridge </a:t>
            </a:r>
            <a:r>
              <a:rPr lang="fr-FR" sz="1050" b="1" kern="100" dirty="0" err="1">
                <a:effectLst/>
                <a:latin typeface="Times New Roman" panose="02020603050405020304" pitchFamily="18" charset="0"/>
                <a:ea typeface="Aptos" panose="020B0004020202020204" pitchFamily="34" charset="0"/>
                <a:cs typeface="Times New Roman" panose="02020603050405020304" pitchFamily="18" charset="0"/>
              </a:rPr>
              <a:t>University</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050" b="1" kern="100" dirty="0" err="1">
                <a:effectLst/>
                <a:latin typeface="Times New Roman" panose="02020603050405020304" pitchFamily="18" charset="0"/>
                <a:ea typeface="Aptos" panose="020B0004020202020204" pitchFamily="34" charset="0"/>
                <a:cs typeface="Times New Roman" panose="02020603050405020304" pitchFamily="18" charset="0"/>
              </a:rPr>
              <a:t>Press</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2021.</a:t>
            </a:r>
            <a:endParaRPr lang="fr-FR" sz="10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a:t>
            </a:r>
            <a:r>
              <a:rPr lang="fr-FR" sz="105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Armitage</a:t>
            </a: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David, </a:t>
            </a:r>
            <a:r>
              <a:rPr lang="fr-FR" sz="105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Subrahmanyam</a:t>
            </a: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Sanjay (</a:t>
            </a:r>
            <a:r>
              <a:rPr lang="fr-FR" sz="105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dir</a:t>
            </a: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a:t>
            </a:r>
            <a:r>
              <a:rPr lang="fr-FR" sz="105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The Age of </a:t>
            </a:r>
            <a:r>
              <a:rPr lang="fr-FR" sz="1050" b="1" i="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Revolutions</a:t>
            </a:r>
            <a:r>
              <a:rPr lang="fr-FR" sz="105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in Global </a:t>
            </a:r>
            <a:r>
              <a:rPr lang="fr-FR" sz="1050" b="1" i="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Context</a:t>
            </a:r>
            <a:r>
              <a:rPr lang="fr-FR" sz="105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c. 1769-1840</a:t>
            </a: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a:t>
            </a:r>
            <a:r>
              <a:rPr lang="fr-FR" sz="105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Palgrave</a:t>
            </a: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Macmillan, 2010.</a:t>
            </a:r>
            <a:endParaRPr lang="fr-FR" sz="1050" kern="1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a:t>
            </a:r>
            <a:r>
              <a:rPr lang="fr-FR" sz="105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Bayly</a:t>
            </a: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Christopher, The</a:t>
            </a:r>
            <a:r>
              <a:rPr lang="fr-FR" sz="105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Birth of the Modern World (1780-1914)</a:t>
            </a: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Blackwell, 2004 (traduit en français en 2007). </a:t>
            </a:r>
            <a:endParaRPr lang="fr-FR" sz="10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***Bantigny Ludivine, Deluermoz Quentin, Gobille Boris, Jeanpierre Laurent, </a:t>
            </a:r>
            <a:r>
              <a:rPr lang="fr-FR" sz="105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Palieraki</a:t>
            </a: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a:t>
            </a:r>
            <a:r>
              <a:rPr lang="fr-FR" sz="105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Eugénia</a:t>
            </a: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a:t>
            </a:r>
            <a:r>
              <a:rPr lang="fr-FR" sz="105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dir</a:t>
            </a: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Une histoire globale des révolutions. La Découverte, 2023. </a:t>
            </a:r>
            <a:endParaRPr lang="fr-FR" sz="10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***Bell David, </a:t>
            </a:r>
            <a:r>
              <a:rPr lang="fr-FR" sz="1050" b="1" kern="100" dirty="0" err="1">
                <a:effectLst/>
                <a:latin typeface="Times New Roman" panose="02020603050405020304" pitchFamily="18" charset="0"/>
                <a:ea typeface="Aptos" panose="020B0004020202020204" pitchFamily="34" charset="0"/>
                <a:cs typeface="Times New Roman" panose="02020603050405020304" pitchFamily="18" charset="0"/>
              </a:rPr>
              <a:t>Yair</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050" b="1" kern="100" dirty="0" err="1">
                <a:effectLst/>
                <a:latin typeface="Times New Roman" panose="02020603050405020304" pitchFamily="18" charset="0"/>
                <a:ea typeface="Aptos" panose="020B0004020202020204" pitchFamily="34" charset="0"/>
                <a:cs typeface="Times New Roman" panose="02020603050405020304" pitchFamily="18" charset="0"/>
              </a:rPr>
              <a:t>Mintzker</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050" b="1" kern="100" dirty="0" err="1">
                <a:effectLst/>
                <a:latin typeface="Times New Roman" panose="02020603050405020304" pitchFamily="18" charset="0"/>
                <a:ea typeface="Aptos" panose="020B0004020202020204" pitchFamily="34" charset="0"/>
                <a:cs typeface="Times New Roman" panose="02020603050405020304" pitchFamily="18" charset="0"/>
              </a:rPr>
              <a:t>dir</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050" b="1" i="1" kern="100" dirty="0" err="1">
                <a:effectLst/>
                <a:latin typeface="Times New Roman" panose="02020603050405020304" pitchFamily="18" charset="0"/>
                <a:ea typeface="Aptos" panose="020B0004020202020204" pitchFamily="34" charset="0"/>
                <a:cs typeface="Times New Roman" panose="02020603050405020304" pitchFamily="18" charset="0"/>
              </a:rPr>
              <a:t>Rethinking</a:t>
            </a:r>
            <a:r>
              <a:rPr lang="fr-FR" sz="1050" b="1" i="1" kern="100" dirty="0">
                <a:effectLst/>
                <a:latin typeface="Times New Roman" panose="02020603050405020304" pitchFamily="18" charset="0"/>
                <a:ea typeface="Aptos" panose="020B0004020202020204" pitchFamily="34" charset="0"/>
                <a:cs typeface="Times New Roman" panose="02020603050405020304" pitchFamily="18" charset="0"/>
              </a:rPr>
              <a:t> the Age of </a:t>
            </a:r>
            <a:r>
              <a:rPr lang="fr-FR" sz="1050" b="1" i="1" kern="100" dirty="0" err="1">
                <a:effectLst/>
                <a:latin typeface="Times New Roman" panose="02020603050405020304" pitchFamily="18" charset="0"/>
                <a:ea typeface="Aptos" panose="020B0004020202020204" pitchFamily="34" charset="0"/>
                <a:cs typeface="Times New Roman" panose="02020603050405020304" pitchFamily="18" charset="0"/>
              </a:rPr>
              <a:t>Revolutions</a:t>
            </a:r>
            <a:r>
              <a:rPr lang="fr-FR" sz="1050" b="1" i="1" kern="100" dirty="0">
                <a:effectLst/>
                <a:latin typeface="Times New Roman" panose="02020603050405020304" pitchFamily="18" charset="0"/>
                <a:ea typeface="Aptos" panose="020B0004020202020204" pitchFamily="34" charset="0"/>
                <a:cs typeface="Times New Roman" panose="02020603050405020304" pitchFamily="18" charset="0"/>
              </a:rPr>
              <a:t> : France and the Birth of the Modern World</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Oxford </a:t>
            </a:r>
            <a:r>
              <a:rPr lang="fr-FR" sz="1050" b="1" kern="100" dirty="0" err="1">
                <a:effectLst/>
                <a:latin typeface="Times New Roman" panose="02020603050405020304" pitchFamily="18" charset="0"/>
                <a:ea typeface="Aptos" panose="020B0004020202020204" pitchFamily="34" charset="0"/>
                <a:cs typeface="Times New Roman" panose="02020603050405020304" pitchFamily="18" charset="0"/>
              </a:rPr>
              <a:t>University</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050" b="1" kern="100" dirty="0" err="1">
                <a:effectLst/>
                <a:latin typeface="Times New Roman" panose="02020603050405020304" pitchFamily="18" charset="0"/>
                <a:ea typeface="Aptos" panose="020B0004020202020204" pitchFamily="34" charset="0"/>
                <a:cs typeface="Times New Roman" panose="02020603050405020304" pitchFamily="18" charset="0"/>
              </a:rPr>
              <a:t>Press</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2018.</a:t>
            </a:r>
            <a:endParaRPr lang="fr-FR" sz="10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Bourdin Philippe, </a:t>
            </a:r>
            <a:r>
              <a:rPr lang="fr-FR" sz="1050" b="1" kern="100" dirty="0" err="1">
                <a:effectLst/>
                <a:latin typeface="Times New Roman" panose="02020603050405020304" pitchFamily="18" charset="0"/>
                <a:ea typeface="Aptos" panose="020B0004020202020204" pitchFamily="34" charset="0"/>
                <a:cs typeface="Times New Roman" panose="02020603050405020304" pitchFamily="18" charset="0"/>
              </a:rPr>
              <a:t>Chappey</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Jean-Luc (</a:t>
            </a:r>
            <a:r>
              <a:rPr lang="fr-FR" sz="1050" b="1" kern="100" dirty="0" err="1">
                <a:effectLst/>
                <a:latin typeface="Times New Roman" panose="02020603050405020304" pitchFamily="18" charset="0"/>
                <a:ea typeface="Aptos" panose="020B0004020202020204" pitchFamily="34" charset="0"/>
                <a:cs typeface="Times New Roman" panose="02020603050405020304" pitchFamily="18" charset="0"/>
              </a:rPr>
              <a:t>dir</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050" b="1" i="1" kern="100" dirty="0">
                <a:effectLst/>
                <a:latin typeface="Times New Roman" panose="02020603050405020304" pitchFamily="18" charset="0"/>
                <a:ea typeface="Aptos" panose="020B0004020202020204" pitchFamily="34" charset="0"/>
                <a:cs typeface="Times New Roman" panose="02020603050405020304" pitchFamily="18" charset="0"/>
              </a:rPr>
              <a:t>Révoltes et révolutions en Europe et aux Amériques (1773-1802)</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SEDES, 2004.</a:t>
            </a:r>
            <a:endParaRPr lang="fr-FR" sz="10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a:t>
            </a:r>
            <a:r>
              <a:rPr lang="fr-FR" sz="105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Desan</a:t>
            </a: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Suzanne, Hunt Lynn, Nelson William (</a:t>
            </a:r>
            <a:r>
              <a:rPr lang="fr-FR" sz="105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dir</a:t>
            </a: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a:t>
            </a:r>
            <a:r>
              <a:rPr lang="fr-FR" sz="105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The French Revolution in Global Perspective</a:t>
            </a: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Cornell </a:t>
            </a:r>
            <a:r>
              <a:rPr lang="fr-FR" sz="105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University</a:t>
            </a: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a:t>
            </a:r>
            <a:r>
              <a:rPr lang="fr-FR" sz="105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Press</a:t>
            </a: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2013.</a:t>
            </a:r>
            <a:endParaRPr lang="fr-FR" sz="1050" kern="1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***Dubois Laurent, </a:t>
            </a:r>
            <a:r>
              <a:rPr lang="fr-FR" sz="1050" b="1" i="1" kern="100" dirty="0">
                <a:effectLst/>
                <a:latin typeface="Times New Roman" panose="02020603050405020304" pitchFamily="18" charset="0"/>
                <a:ea typeface="Aptos" panose="020B0004020202020204" pitchFamily="34" charset="0"/>
                <a:cs typeface="Times New Roman" panose="02020603050405020304" pitchFamily="18" charset="0"/>
              </a:rPr>
              <a:t>A </a:t>
            </a:r>
            <a:r>
              <a:rPr lang="fr-FR" sz="1050" b="1" i="1" kern="100" dirty="0" err="1">
                <a:effectLst/>
                <a:latin typeface="Times New Roman" panose="02020603050405020304" pitchFamily="18" charset="0"/>
                <a:ea typeface="Aptos" panose="020B0004020202020204" pitchFamily="34" charset="0"/>
                <a:cs typeface="Times New Roman" panose="02020603050405020304" pitchFamily="18" charset="0"/>
              </a:rPr>
              <a:t>Colony</a:t>
            </a:r>
            <a:r>
              <a:rPr lang="fr-FR" sz="1050" b="1" i="1" kern="100" dirty="0">
                <a:effectLst/>
                <a:latin typeface="Times New Roman" panose="02020603050405020304" pitchFamily="18" charset="0"/>
                <a:ea typeface="Aptos" panose="020B0004020202020204" pitchFamily="34" charset="0"/>
                <a:cs typeface="Times New Roman" panose="02020603050405020304" pitchFamily="18" charset="0"/>
              </a:rPr>
              <a:t> of </a:t>
            </a:r>
            <a:r>
              <a:rPr lang="fr-FR" sz="1050" b="1" i="1" kern="100" dirty="0" err="1">
                <a:effectLst/>
                <a:latin typeface="Times New Roman" panose="02020603050405020304" pitchFamily="18" charset="0"/>
                <a:ea typeface="Aptos" panose="020B0004020202020204" pitchFamily="34" charset="0"/>
                <a:cs typeface="Times New Roman" panose="02020603050405020304" pitchFamily="18" charset="0"/>
              </a:rPr>
              <a:t>Citizens</a:t>
            </a:r>
            <a:r>
              <a:rPr lang="fr-FR" sz="1050" b="1" i="1" kern="100" dirty="0">
                <a:effectLst/>
                <a:latin typeface="Times New Roman" panose="02020603050405020304" pitchFamily="18" charset="0"/>
                <a:ea typeface="Aptos" panose="020B0004020202020204" pitchFamily="34" charset="0"/>
                <a:cs typeface="Times New Roman" panose="02020603050405020304" pitchFamily="18" charset="0"/>
              </a:rPr>
              <a:t> : Revolution and Slave Emancipation in the French Caribbean, 1787-1804</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050" b="1" kern="100" dirty="0" err="1">
                <a:effectLst/>
                <a:latin typeface="Times New Roman" panose="02020603050405020304" pitchFamily="18" charset="0"/>
                <a:ea typeface="Aptos" panose="020B0004020202020204" pitchFamily="34" charset="0"/>
                <a:cs typeface="Times New Roman" panose="02020603050405020304" pitchFamily="18" charset="0"/>
              </a:rPr>
              <a:t>University</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of North Carolina </a:t>
            </a:r>
            <a:r>
              <a:rPr lang="fr-FR" sz="1050" b="1" kern="100" dirty="0" err="1">
                <a:effectLst/>
                <a:latin typeface="Times New Roman" panose="02020603050405020304" pitchFamily="18" charset="0"/>
                <a:ea typeface="Aptos" panose="020B0004020202020204" pitchFamily="34" charset="0"/>
                <a:cs typeface="Times New Roman" panose="02020603050405020304" pitchFamily="18" charset="0"/>
              </a:rPr>
              <a:t>Press</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2004.</a:t>
            </a:r>
            <a:endParaRPr lang="fr-FR" sz="10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050" b="1" kern="100" dirty="0" err="1">
                <a:effectLst/>
                <a:latin typeface="Times New Roman" panose="02020603050405020304" pitchFamily="18" charset="0"/>
                <a:ea typeface="Aptos" panose="020B0004020202020204" pitchFamily="34" charset="0"/>
                <a:cs typeface="Times New Roman" panose="02020603050405020304" pitchFamily="18" charset="0"/>
              </a:rPr>
              <a:t>Dziembowski</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Edmond, </a:t>
            </a:r>
            <a:r>
              <a:rPr lang="fr-FR" sz="1050" b="1" i="1" kern="100" dirty="0">
                <a:effectLst/>
                <a:latin typeface="Times New Roman" panose="02020603050405020304" pitchFamily="18" charset="0"/>
                <a:ea typeface="Aptos" panose="020B0004020202020204" pitchFamily="34" charset="0"/>
                <a:cs typeface="Times New Roman" panose="02020603050405020304" pitchFamily="18" charset="0"/>
              </a:rPr>
              <a:t>Le siècle des Révolutions : 1660-1789</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Perrin, 2019 (3</a:t>
            </a:r>
            <a:r>
              <a:rPr lang="fr-FR" sz="1050" b="1" kern="100" baseline="30000" dirty="0">
                <a:effectLst/>
                <a:latin typeface="Times New Roman" panose="02020603050405020304" pitchFamily="18" charset="0"/>
                <a:ea typeface="Aptos" panose="020B0004020202020204" pitchFamily="34" charset="0"/>
                <a:cs typeface="Times New Roman" panose="02020603050405020304" pitchFamily="18" charset="0"/>
              </a:rPr>
              <a:t>e</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partie)</a:t>
            </a:r>
            <a:endParaRPr lang="fr-FR" sz="10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***Frank Jacob, </a:t>
            </a:r>
            <a:r>
              <a:rPr lang="fr-FR" sz="105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Revolution and the Global Struggle for </a:t>
            </a:r>
            <a:r>
              <a:rPr lang="fr-FR" sz="1050" b="1" i="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modernity</a:t>
            </a:r>
            <a:r>
              <a:rPr lang="fr-FR" sz="105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Volume I, The Atlantic </a:t>
            </a:r>
            <a:r>
              <a:rPr lang="fr-FR" sz="1050" b="1" i="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Revolutions</a:t>
            </a:r>
            <a:r>
              <a:rPr lang="fr-FR" sz="105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a:t>
            </a: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Anthem </a:t>
            </a:r>
            <a:r>
              <a:rPr lang="fr-FR" sz="105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Press</a:t>
            </a: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2024.</a:t>
            </a:r>
            <a:endParaRPr lang="fr-FR" sz="1050" kern="1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a:t>
            </a:r>
            <a:r>
              <a:rPr lang="fr-FR" sz="1050" b="1" kern="100" dirty="0" err="1">
                <a:effectLst/>
                <a:latin typeface="Times New Roman" panose="02020603050405020304" pitchFamily="18" charset="0"/>
                <a:ea typeface="Aptos" panose="020B0004020202020204" pitchFamily="34" charset="0"/>
                <a:cs typeface="Times New Roman" panose="02020603050405020304" pitchFamily="18" charset="0"/>
              </a:rPr>
              <a:t>Geggus</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David, </a:t>
            </a:r>
            <a:r>
              <a:rPr lang="fr-FR" sz="1050" b="1" i="1" kern="100" dirty="0">
                <a:effectLst/>
                <a:latin typeface="Times New Roman" panose="02020603050405020304" pitchFamily="18" charset="0"/>
                <a:ea typeface="Aptos" panose="020B0004020202020204" pitchFamily="34" charset="0"/>
                <a:cs typeface="Times New Roman" panose="02020603050405020304" pitchFamily="18" charset="0"/>
              </a:rPr>
              <a:t>The Impact of the </a:t>
            </a:r>
            <a:r>
              <a:rPr lang="fr-FR" sz="1050" b="1" i="1" kern="100" dirty="0" err="1">
                <a:effectLst/>
                <a:latin typeface="Times New Roman" panose="02020603050405020304" pitchFamily="18" charset="0"/>
                <a:ea typeface="Aptos" panose="020B0004020202020204" pitchFamily="34" charset="0"/>
                <a:cs typeface="Times New Roman" panose="02020603050405020304" pitchFamily="18" charset="0"/>
              </a:rPr>
              <a:t>Haitian</a:t>
            </a:r>
            <a:r>
              <a:rPr lang="fr-FR" sz="1050" b="1" i="1" kern="100" dirty="0">
                <a:effectLst/>
                <a:latin typeface="Times New Roman" panose="02020603050405020304" pitchFamily="18" charset="0"/>
                <a:ea typeface="Aptos" panose="020B0004020202020204" pitchFamily="34" charset="0"/>
                <a:cs typeface="Times New Roman" panose="02020603050405020304" pitchFamily="18" charset="0"/>
              </a:rPr>
              <a:t> Revolution in the Atlantic World,</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050" b="1" kern="100" dirty="0" err="1">
                <a:effectLst/>
                <a:latin typeface="Times New Roman" panose="02020603050405020304" pitchFamily="18" charset="0"/>
                <a:ea typeface="Aptos" panose="020B0004020202020204" pitchFamily="34" charset="0"/>
                <a:cs typeface="Times New Roman" panose="02020603050405020304" pitchFamily="18" charset="0"/>
              </a:rPr>
              <a:t>University</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of South Carolina </a:t>
            </a:r>
            <a:r>
              <a:rPr lang="fr-FR" sz="1050" b="1" kern="100" dirty="0" err="1">
                <a:effectLst/>
                <a:latin typeface="Times New Roman" panose="02020603050405020304" pitchFamily="18" charset="0"/>
                <a:ea typeface="Aptos" panose="020B0004020202020204" pitchFamily="34" charset="0"/>
                <a:cs typeface="Times New Roman" panose="02020603050405020304" pitchFamily="18" charset="0"/>
              </a:rPr>
              <a:t>Press</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2001.</a:t>
            </a:r>
            <a:endParaRPr lang="fr-FR" sz="10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***Gould </a:t>
            </a:r>
            <a:r>
              <a:rPr lang="fr-FR" sz="1050" b="1" kern="100" dirty="0" err="1">
                <a:effectLst/>
                <a:latin typeface="Times New Roman" panose="02020603050405020304" pitchFamily="18" charset="0"/>
                <a:ea typeface="Aptos" panose="020B0004020202020204" pitchFamily="34" charset="0"/>
                <a:cs typeface="Times New Roman" panose="02020603050405020304" pitchFamily="18" charset="0"/>
              </a:rPr>
              <a:t>Eliga</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050" b="1" kern="100" dirty="0" err="1">
                <a:effectLst/>
                <a:latin typeface="Times New Roman" panose="02020603050405020304" pitchFamily="18" charset="0"/>
                <a:ea typeface="Aptos" panose="020B0004020202020204" pitchFamily="34" charset="0"/>
                <a:cs typeface="Times New Roman" panose="02020603050405020304" pitchFamily="18" charset="0"/>
              </a:rPr>
              <a:t>Onuf</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Peter (</a:t>
            </a:r>
            <a:r>
              <a:rPr lang="fr-FR" sz="1050" b="1" kern="100" dirty="0" err="1">
                <a:effectLst/>
                <a:latin typeface="Times New Roman" panose="02020603050405020304" pitchFamily="18" charset="0"/>
                <a:ea typeface="Aptos" panose="020B0004020202020204" pitchFamily="34" charset="0"/>
                <a:cs typeface="Times New Roman" panose="02020603050405020304" pitchFamily="18" charset="0"/>
              </a:rPr>
              <a:t>dir</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050" b="1" i="1" kern="100" dirty="0">
                <a:effectLst/>
                <a:latin typeface="Times New Roman" panose="02020603050405020304" pitchFamily="18" charset="0"/>
                <a:ea typeface="Aptos" panose="020B0004020202020204" pitchFamily="34" charset="0"/>
                <a:cs typeface="Times New Roman" panose="02020603050405020304" pitchFamily="18" charset="0"/>
              </a:rPr>
              <a:t>Empire and Nation : the American Revolution in the Atlantic World,</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Johns Hopkins </a:t>
            </a:r>
            <a:r>
              <a:rPr lang="fr-FR" sz="1050" b="1" kern="100" dirty="0" err="1">
                <a:effectLst/>
                <a:latin typeface="Times New Roman" panose="02020603050405020304" pitchFamily="18" charset="0"/>
                <a:ea typeface="Aptos" panose="020B0004020202020204" pitchFamily="34" charset="0"/>
                <a:cs typeface="Times New Roman" panose="02020603050405020304" pitchFamily="18" charset="0"/>
              </a:rPr>
              <a:t>University</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050" b="1" kern="100" dirty="0" err="1">
                <a:effectLst/>
                <a:latin typeface="Times New Roman" panose="02020603050405020304" pitchFamily="18" charset="0"/>
                <a:ea typeface="Aptos" panose="020B0004020202020204" pitchFamily="34" charset="0"/>
                <a:cs typeface="Times New Roman" panose="02020603050405020304" pitchFamily="18" charset="0"/>
              </a:rPr>
              <a:t>Press</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2005.</a:t>
            </a:r>
            <a:endParaRPr lang="fr-FR" sz="10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***Gould </a:t>
            </a:r>
            <a:r>
              <a:rPr lang="fr-FR" sz="1050" b="1" kern="100" dirty="0" err="1">
                <a:effectLst/>
                <a:latin typeface="Times New Roman" panose="02020603050405020304" pitchFamily="18" charset="0"/>
                <a:ea typeface="Aptos" panose="020B0004020202020204" pitchFamily="34" charset="0"/>
                <a:cs typeface="Times New Roman" panose="02020603050405020304" pitchFamily="18" charset="0"/>
              </a:rPr>
              <a:t>Eliga</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050" b="1" i="1" kern="100" dirty="0" err="1">
                <a:effectLst/>
                <a:latin typeface="Times New Roman" panose="02020603050405020304" pitchFamily="18" charset="0"/>
                <a:ea typeface="Aptos" panose="020B0004020202020204" pitchFamily="34" charset="0"/>
                <a:cs typeface="Times New Roman" panose="02020603050405020304" pitchFamily="18" charset="0"/>
              </a:rPr>
              <a:t>Among</a:t>
            </a:r>
            <a:r>
              <a:rPr lang="fr-FR" sz="1050" b="1" i="1" kern="100" dirty="0">
                <a:effectLst/>
                <a:latin typeface="Times New Roman" panose="02020603050405020304" pitchFamily="18" charset="0"/>
                <a:ea typeface="Aptos" panose="020B0004020202020204" pitchFamily="34" charset="0"/>
                <a:cs typeface="Times New Roman" panose="02020603050405020304" pitchFamily="18" charset="0"/>
              </a:rPr>
              <a:t> the Powers of the </a:t>
            </a:r>
            <a:r>
              <a:rPr lang="fr-FR" sz="1050" b="1" i="1" kern="100" dirty="0" err="1">
                <a:effectLst/>
                <a:latin typeface="Times New Roman" panose="02020603050405020304" pitchFamily="18" charset="0"/>
                <a:ea typeface="Aptos" panose="020B0004020202020204" pitchFamily="34" charset="0"/>
                <a:cs typeface="Times New Roman" panose="02020603050405020304" pitchFamily="18" charset="0"/>
              </a:rPr>
              <a:t>Earth</a:t>
            </a:r>
            <a:r>
              <a:rPr lang="fr-FR" sz="1050" b="1" i="1" kern="100" dirty="0">
                <a:effectLst/>
                <a:latin typeface="Times New Roman" panose="02020603050405020304" pitchFamily="18" charset="0"/>
                <a:ea typeface="Aptos" panose="020B0004020202020204" pitchFamily="34" charset="0"/>
                <a:cs typeface="Times New Roman" panose="02020603050405020304" pitchFamily="18" charset="0"/>
              </a:rPr>
              <a:t> : The American Revolution and the </a:t>
            </a:r>
            <a:r>
              <a:rPr lang="fr-FR" sz="1050" b="1" i="1" kern="100" dirty="0" err="1">
                <a:effectLst/>
                <a:latin typeface="Times New Roman" panose="02020603050405020304" pitchFamily="18" charset="0"/>
                <a:ea typeface="Aptos" panose="020B0004020202020204" pitchFamily="34" charset="0"/>
                <a:cs typeface="Times New Roman" panose="02020603050405020304" pitchFamily="18" charset="0"/>
              </a:rPr>
              <a:t>Making</a:t>
            </a:r>
            <a:r>
              <a:rPr lang="fr-FR" sz="1050" b="1" i="1" kern="100" dirty="0">
                <a:effectLst/>
                <a:latin typeface="Times New Roman" panose="02020603050405020304" pitchFamily="18" charset="0"/>
                <a:ea typeface="Aptos" panose="020B0004020202020204" pitchFamily="34" charset="0"/>
                <a:cs typeface="Times New Roman" panose="02020603050405020304" pitchFamily="18" charset="0"/>
              </a:rPr>
              <a:t> of a New World Empire</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Harvard </a:t>
            </a:r>
            <a:r>
              <a:rPr lang="fr-FR" sz="1050" b="1" kern="100" dirty="0" err="1">
                <a:effectLst/>
                <a:latin typeface="Times New Roman" panose="02020603050405020304" pitchFamily="18" charset="0"/>
                <a:ea typeface="Aptos" panose="020B0004020202020204" pitchFamily="34" charset="0"/>
                <a:cs typeface="Times New Roman" panose="02020603050405020304" pitchFamily="18" charset="0"/>
              </a:rPr>
              <a:t>University</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050" b="1" kern="100" dirty="0" err="1">
                <a:effectLst/>
                <a:latin typeface="Times New Roman" panose="02020603050405020304" pitchFamily="18" charset="0"/>
                <a:ea typeface="Aptos" panose="020B0004020202020204" pitchFamily="34" charset="0"/>
                <a:cs typeface="Times New Roman" panose="02020603050405020304" pitchFamily="18" charset="0"/>
              </a:rPr>
              <a:t>Press</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2012.</a:t>
            </a:r>
          </a:p>
          <a:p>
            <a:pPr algn="l" fontAlgn="base"/>
            <a:r>
              <a:rPr lang="fr-FR" sz="1050" b="1" kern="100" dirty="0">
                <a:highlight>
                  <a:srgbClr val="00FF00"/>
                </a:highlight>
                <a:latin typeface="Times New Roman" panose="02020603050405020304" pitchFamily="18" charset="0"/>
                <a:ea typeface="Aptos" panose="020B0004020202020204" pitchFamily="34" charset="0"/>
                <a:cs typeface="Times New Roman" panose="02020603050405020304" pitchFamily="18" charset="0"/>
              </a:rPr>
              <a:t>***Griffin Patrick, </a:t>
            </a:r>
            <a:r>
              <a:rPr lang="en-US" sz="1050" b="1" i="0" dirty="0">
                <a:effectLst/>
                <a:highlight>
                  <a:srgbClr val="00FF00"/>
                </a:highlight>
                <a:latin typeface="Times New Roman" panose="02020603050405020304" pitchFamily="18" charset="0"/>
                <a:cs typeface="Times New Roman" panose="02020603050405020304" pitchFamily="18" charset="0"/>
              </a:rPr>
              <a:t>The age of Atlantic Revolution. The Fall and Rise of a Connected World, Yale University Press, 2023.</a:t>
            </a:r>
          </a:p>
          <a:p>
            <a:pPr algn="l" fontAlgn="base"/>
            <a:endParaRPr lang="fr-FR" sz="10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*Jourdan Annie, </a:t>
            </a:r>
            <a:r>
              <a:rPr lang="fr-FR" sz="105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La Révolution, une exception française ?</a:t>
            </a: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Flammarion, 2004. </a:t>
            </a:r>
            <a:endParaRPr lang="fr-FR" sz="10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a:t>
            </a:r>
            <a:r>
              <a:rPr lang="fr-FR" sz="105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Klooster</a:t>
            </a: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Wim, </a:t>
            </a:r>
            <a:r>
              <a:rPr lang="fr-FR" sz="1050" b="1" i="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Revolutions</a:t>
            </a:r>
            <a:r>
              <a:rPr lang="fr-FR" sz="105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in the Atlantic World : a Comparative </a:t>
            </a:r>
            <a:r>
              <a:rPr lang="fr-FR" sz="1050" b="1" i="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History</a:t>
            </a:r>
            <a:r>
              <a:rPr lang="fr-FR" sz="105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a:t>
            </a: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New York </a:t>
            </a:r>
            <a:r>
              <a:rPr lang="fr-FR" sz="105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University</a:t>
            </a: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a:t>
            </a:r>
            <a:r>
              <a:rPr lang="fr-FR" sz="105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Press</a:t>
            </a: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2009.</a:t>
            </a:r>
            <a:endParaRPr lang="fr-FR" sz="1050" kern="1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a:t>
            </a:r>
            <a:r>
              <a:rPr lang="fr-FR" sz="1050" b="1" kern="100" dirty="0" err="1">
                <a:effectLst/>
                <a:latin typeface="Times New Roman" panose="02020603050405020304" pitchFamily="18" charset="0"/>
                <a:ea typeface="Aptos" panose="020B0004020202020204" pitchFamily="34" charset="0"/>
                <a:cs typeface="Times New Roman" panose="02020603050405020304" pitchFamily="18" charset="0"/>
              </a:rPr>
              <a:t>Klooster</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Wim, </a:t>
            </a:r>
            <a:r>
              <a:rPr lang="fr-FR" sz="1050" b="1" i="1" kern="100" dirty="0">
                <a:effectLst/>
                <a:latin typeface="Times New Roman" panose="02020603050405020304" pitchFamily="18" charset="0"/>
                <a:ea typeface="Aptos" panose="020B0004020202020204" pitchFamily="34" charset="0"/>
                <a:cs typeface="Times New Roman" panose="02020603050405020304" pitchFamily="18" charset="0"/>
              </a:rPr>
              <a:t>The Cambridge </a:t>
            </a:r>
            <a:r>
              <a:rPr lang="fr-FR" sz="1050" b="1" i="1" kern="100" dirty="0" err="1">
                <a:effectLst/>
                <a:latin typeface="Times New Roman" panose="02020603050405020304" pitchFamily="18" charset="0"/>
                <a:ea typeface="Aptos" panose="020B0004020202020204" pitchFamily="34" charset="0"/>
                <a:cs typeface="Times New Roman" panose="02020603050405020304" pitchFamily="18" charset="0"/>
              </a:rPr>
              <a:t>History</a:t>
            </a:r>
            <a:r>
              <a:rPr lang="fr-FR" sz="1050" b="1" i="1" kern="100" dirty="0">
                <a:effectLst/>
                <a:latin typeface="Times New Roman" panose="02020603050405020304" pitchFamily="18" charset="0"/>
                <a:ea typeface="Aptos" panose="020B0004020202020204" pitchFamily="34" charset="0"/>
                <a:cs typeface="Times New Roman" panose="02020603050405020304" pitchFamily="18" charset="0"/>
              </a:rPr>
              <a:t> of the Age of the Atlantic </a:t>
            </a:r>
            <a:r>
              <a:rPr lang="fr-FR" sz="1050" b="1" i="1" kern="100" dirty="0" err="1">
                <a:effectLst/>
                <a:latin typeface="Times New Roman" panose="02020603050405020304" pitchFamily="18" charset="0"/>
                <a:ea typeface="Aptos" panose="020B0004020202020204" pitchFamily="34" charset="0"/>
                <a:cs typeface="Times New Roman" panose="02020603050405020304" pitchFamily="18" charset="0"/>
              </a:rPr>
              <a:t>Revolutions</a:t>
            </a:r>
            <a:r>
              <a:rPr lang="fr-FR" sz="1050" b="1" i="1" kern="100" dirty="0">
                <a:effectLst/>
                <a:latin typeface="Times New Roman" panose="02020603050405020304" pitchFamily="18" charset="0"/>
                <a:ea typeface="Aptos" panose="020B0004020202020204" pitchFamily="34" charset="0"/>
                <a:cs typeface="Times New Roman" panose="02020603050405020304" pitchFamily="18" charset="0"/>
              </a:rPr>
              <a:t>. Volume I, The </a:t>
            </a:r>
            <a:r>
              <a:rPr lang="fr-FR" sz="1050" b="1" i="1" kern="100" dirty="0" err="1">
                <a:effectLst/>
                <a:latin typeface="Times New Roman" panose="02020603050405020304" pitchFamily="18" charset="0"/>
                <a:ea typeface="Aptos" panose="020B0004020202020204" pitchFamily="34" charset="0"/>
                <a:cs typeface="Times New Roman" panose="02020603050405020304" pitchFamily="18" charset="0"/>
              </a:rPr>
              <a:t>Enlightenment</a:t>
            </a:r>
            <a:r>
              <a:rPr lang="fr-FR" sz="1050" b="1" i="1" kern="100" dirty="0">
                <a:effectLst/>
                <a:latin typeface="Times New Roman" panose="02020603050405020304" pitchFamily="18" charset="0"/>
                <a:ea typeface="Aptos" panose="020B0004020202020204" pitchFamily="34" charset="0"/>
                <a:cs typeface="Times New Roman" panose="02020603050405020304" pitchFamily="18" charset="0"/>
              </a:rPr>
              <a:t> and the British Colonies,</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Cambridge </a:t>
            </a:r>
            <a:r>
              <a:rPr lang="fr-FR" sz="1050" b="1" kern="100" dirty="0" err="1">
                <a:effectLst/>
                <a:latin typeface="Times New Roman" panose="02020603050405020304" pitchFamily="18" charset="0"/>
                <a:ea typeface="Aptos" panose="020B0004020202020204" pitchFamily="34" charset="0"/>
                <a:cs typeface="Times New Roman" panose="02020603050405020304" pitchFamily="18" charset="0"/>
              </a:rPr>
              <a:t>University</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050" b="1" kern="100" dirty="0" err="1">
                <a:effectLst/>
                <a:latin typeface="Times New Roman" panose="02020603050405020304" pitchFamily="18" charset="0"/>
                <a:ea typeface="Aptos" panose="020B0004020202020204" pitchFamily="34" charset="0"/>
                <a:cs typeface="Times New Roman" panose="02020603050405020304" pitchFamily="18" charset="0"/>
              </a:rPr>
              <a:t>Press</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2023.</a:t>
            </a:r>
            <a:endParaRPr lang="fr-FR" sz="10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a:t>
            </a:r>
            <a:r>
              <a:rPr lang="fr-FR" sz="105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Klooster</a:t>
            </a: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Wim, </a:t>
            </a:r>
            <a:r>
              <a:rPr lang="fr-FR" sz="105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The Cambridge </a:t>
            </a:r>
            <a:r>
              <a:rPr lang="fr-FR" sz="1050" b="1" i="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History</a:t>
            </a:r>
            <a:r>
              <a:rPr lang="fr-FR" sz="105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of the Age of the Atlantic </a:t>
            </a:r>
            <a:r>
              <a:rPr lang="fr-FR" sz="1050" b="1" i="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Revolutions</a:t>
            </a:r>
            <a:r>
              <a:rPr lang="fr-FR" sz="105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Volume II, France, Europe, and </a:t>
            </a:r>
            <a:r>
              <a:rPr lang="fr-FR" sz="1050" b="1" i="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Haiti</a:t>
            </a: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Cambridge </a:t>
            </a:r>
            <a:r>
              <a:rPr lang="fr-FR" sz="105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University</a:t>
            </a: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a:t>
            </a:r>
            <a:r>
              <a:rPr lang="fr-FR" sz="105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Press</a:t>
            </a: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2023.</a:t>
            </a:r>
            <a:endParaRPr lang="fr-FR" sz="1050" kern="1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LAUQUIN Mickaël sur la Révolution française + </a:t>
            </a:r>
            <a:r>
              <a:rPr lang="fr-FR" sz="105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Carnejac</a:t>
            </a:r>
            <a:r>
              <a:rPr lang="fr-FR" sz="105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Aurélien</a:t>
            </a:r>
            <a:endParaRPr lang="fr-FR" sz="10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a:t>
            </a:r>
            <a:r>
              <a:rPr lang="fr-FR" sz="1050" b="1" kern="100" dirty="0" err="1">
                <a:effectLst/>
                <a:latin typeface="Times New Roman" panose="02020603050405020304" pitchFamily="18" charset="0"/>
                <a:ea typeface="Aptos" panose="020B0004020202020204" pitchFamily="34" charset="0"/>
                <a:cs typeface="Times New Roman" panose="02020603050405020304" pitchFamily="18" charset="0"/>
              </a:rPr>
              <a:t>Polasky</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Janet, </a:t>
            </a:r>
            <a:r>
              <a:rPr lang="fr-FR" sz="1050" b="1" i="1" kern="100" dirty="0" err="1">
                <a:effectLst/>
                <a:latin typeface="Times New Roman" panose="02020603050405020304" pitchFamily="18" charset="0"/>
                <a:ea typeface="Aptos" panose="020B0004020202020204" pitchFamily="34" charset="0"/>
                <a:cs typeface="Times New Roman" panose="02020603050405020304" pitchFamily="18" charset="0"/>
              </a:rPr>
              <a:t>Revolutions</a:t>
            </a:r>
            <a:r>
              <a:rPr lang="fr-FR" sz="1050" b="1" i="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050" b="1" i="1" kern="100" dirty="0" err="1">
                <a:effectLst/>
                <a:latin typeface="Times New Roman" panose="02020603050405020304" pitchFamily="18" charset="0"/>
                <a:ea typeface="Aptos" panose="020B0004020202020204" pitchFamily="34" charset="0"/>
                <a:cs typeface="Times New Roman" panose="02020603050405020304" pitchFamily="18" charset="0"/>
              </a:rPr>
              <a:t>without</a:t>
            </a:r>
            <a:r>
              <a:rPr lang="fr-FR" sz="1050" b="1" i="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050" b="1" i="1" kern="100" dirty="0" err="1">
                <a:effectLst/>
                <a:latin typeface="Times New Roman" panose="02020603050405020304" pitchFamily="18" charset="0"/>
                <a:ea typeface="Aptos" panose="020B0004020202020204" pitchFamily="34" charset="0"/>
                <a:cs typeface="Times New Roman" panose="02020603050405020304" pitchFamily="18" charset="0"/>
              </a:rPr>
              <a:t>Borders</a:t>
            </a:r>
            <a:r>
              <a:rPr lang="fr-FR" sz="1050" b="1" i="1" kern="100" dirty="0">
                <a:effectLst/>
                <a:latin typeface="Times New Roman" panose="02020603050405020304" pitchFamily="18" charset="0"/>
                <a:ea typeface="Aptos" panose="020B0004020202020204" pitchFamily="34" charset="0"/>
                <a:cs typeface="Times New Roman" panose="02020603050405020304" pitchFamily="18" charset="0"/>
              </a:rPr>
              <a:t> : The Call to Liberty in the Atlantic World</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Yale </a:t>
            </a:r>
            <a:r>
              <a:rPr lang="fr-FR" sz="1050" b="1" kern="100" dirty="0" err="1">
                <a:effectLst/>
                <a:latin typeface="Times New Roman" panose="02020603050405020304" pitchFamily="18" charset="0"/>
                <a:ea typeface="Aptos" panose="020B0004020202020204" pitchFamily="34" charset="0"/>
                <a:cs typeface="Times New Roman" panose="02020603050405020304" pitchFamily="18" charset="0"/>
              </a:rPr>
              <a:t>University</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050" b="1" kern="100" dirty="0" err="1">
                <a:effectLst/>
                <a:latin typeface="Times New Roman" panose="02020603050405020304" pitchFamily="18" charset="0"/>
                <a:ea typeface="Aptos" panose="020B0004020202020204" pitchFamily="34" charset="0"/>
                <a:cs typeface="Times New Roman" panose="02020603050405020304" pitchFamily="18" charset="0"/>
              </a:rPr>
              <a:t>Press</a:t>
            </a: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2015.</a:t>
            </a:r>
            <a:endParaRPr lang="fr-FR" sz="105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050" b="1"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fr-FR" sz="105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645706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6E1818E9-171F-75B1-3739-A4804FF1B978}"/>
              </a:ext>
            </a:extLst>
          </p:cNvPr>
          <p:cNvSpPr txBox="1"/>
          <p:nvPr/>
        </p:nvSpPr>
        <p:spPr>
          <a:xfrm>
            <a:off x="423862" y="713198"/>
            <a:ext cx="11344275" cy="5813899"/>
          </a:xfrm>
          <a:prstGeom prst="rect">
            <a:avLst/>
          </a:prstGeom>
          <a:noFill/>
        </p:spPr>
        <p:txBody>
          <a:bodyPr wrap="square">
            <a:spAutoFit/>
          </a:bodyPr>
          <a:lstStyle/>
          <a:p>
            <a:pPr marL="342900" lvl="0" indent="-342900" algn="just">
              <a:lnSpc>
                <a:spcPct val="107000"/>
              </a:lnSpc>
              <a:spcAft>
                <a:spcPts val="800"/>
              </a:spcAft>
              <a:buFont typeface="Aptos" panose="020B0004020202020204" pitchFamily="34" charset="0"/>
              <a:buChar char="-"/>
            </a:pPr>
            <a:r>
              <a:rPr lang="fr-FR" sz="1100" u="sng" kern="100" dirty="0">
                <a:effectLst/>
                <a:latin typeface="Times New Roman" panose="02020603050405020304" pitchFamily="18" charset="0"/>
                <a:ea typeface="Aptos" panose="020B0004020202020204" pitchFamily="34" charset="0"/>
                <a:cs typeface="Times New Roman" panose="02020603050405020304" pitchFamily="18" charset="0"/>
              </a:rPr>
              <a:t>Manuels de concours fichés sur </a:t>
            </a:r>
            <a:r>
              <a:rPr lang="fr-FR" sz="1100" u="sng" kern="100" dirty="0" err="1">
                <a:effectLst/>
                <a:latin typeface="Times New Roman" panose="02020603050405020304" pitchFamily="18" charset="0"/>
                <a:ea typeface="Aptos" panose="020B0004020202020204" pitchFamily="34" charset="0"/>
                <a:cs typeface="Times New Roman" panose="02020603050405020304" pitchFamily="18" charset="0"/>
              </a:rPr>
              <a:t>clio</a:t>
            </a:r>
            <a:endParaRPr lang="fr-FR" sz="1100" u="sng"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1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Goldstein Claudine, </a:t>
            </a:r>
            <a:r>
              <a:rPr lang="fr-FR" sz="110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Les Européens et les Amériques (début du XVIe siècle – fin du XIXe siècle),</a:t>
            </a:r>
            <a:r>
              <a:rPr lang="fr-FR" sz="11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CNED, 2010.</a:t>
            </a:r>
            <a:r>
              <a:rPr lang="fr-FR" sz="1100" kern="1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 </a:t>
            </a:r>
            <a:endParaRPr lang="fr-FR" sz="1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1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***Bianchi Serge, </a:t>
            </a:r>
            <a:r>
              <a:rPr lang="fr-FR" sz="110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Des révoltes aux révolutions, Europe, Russie, Amérique (1770- 1802). Essai d’interprétation</a:t>
            </a:r>
            <a:r>
              <a:rPr lang="fr-FR" sz="11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PUR, 2015. </a:t>
            </a:r>
            <a:endParaRPr lang="fr-FR" sz="1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1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Jollet</a:t>
            </a:r>
            <a:r>
              <a:rPr lang="fr-FR" sz="11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a:t>
            </a:r>
            <a:r>
              <a:rPr lang="fr-FR" sz="11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Jollet</a:t>
            </a:r>
            <a:r>
              <a:rPr lang="fr-FR" sz="11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Bertrand Gilles, </a:t>
            </a:r>
            <a:r>
              <a:rPr lang="fr-FR" sz="11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Dhaussy</a:t>
            </a:r>
            <a:r>
              <a:rPr lang="fr-FR" sz="11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Catherine, Pingué Danièle, Révoltes et révolutions en Europe (Russie comprise) et aux Amériques de 1773 à 1802, Ellipses, 2005.</a:t>
            </a:r>
            <a:r>
              <a:rPr lang="fr-FR" sz="1100" kern="1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rPr>
              <a:t> </a:t>
            </a:r>
            <a:endParaRPr lang="fr-FR" sz="1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fr-FR" sz="11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Font typeface="Aptos" panose="020B0004020202020204" pitchFamily="34" charset="0"/>
              <a:buChar char="-"/>
            </a:pPr>
            <a:r>
              <a:rPr lang="fr-FR" sz="1100" u="sng" kern="100" dirty="0">
                <a:effectLst/>
                <a:latin typeface="Times New Roman" panose="02020603050405020304" pitchFamily="18" charset="0"/>
                <a:ea typeface="Aptos" panose="020B0004020202020204" pitchFamily="34" charset="0"/>
                <a:cs typeface="Times New Roman" panose="02020603050405020304" pitchFamily="18" charset="0"/>
              </a:rPr>
              <a:t>Ouvrages collectifs pour prendre quelques chapitres</a:t>
            </a:r>
            <a:endParaRPr lang="fr-FR" sz="1100" u="sng"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Armitage</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David, « The First Atlantic Crisis : the American Revolution », dans Philip Morgan et Molly </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Warsh</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dir</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100" b="1" i="1" kern="100" dirty="0" err="1">
                <a:effectLst/>
                <a:latin typeface="Times New Roman" panose="02020603050405020304" pitchFamily="18" charset="0"/>
                <a:ea typeface="Aptos" panose="020B0004020202020204" pitchFamily="34" charset="0"/>
                <a:cs typeface="Times New Roman" panose="02020603050405020304" pitchFamily="18" charset="0"/>
              </a:rPr>
              <a:t>Early</a:t>
            </a:r>
            <a:r>
              <a:rPr lang="fr-FR" sz="1100" b="1" i="1" kern="100" dirty="0">
                <a:effectLst/>
                <a:latin typeface="Times New Roman" panose="02020603050405020304" pitchFamily="18" charset="0"/>
                <a:ea typeface="Aptos" panose="020B0004020202020204" pitchFamily="34" charset="0"/>
                <a:cs typeface="Times New Roman" panose="02020603050405020304" pitchFamily="18" charset="0"/>
              </a:rPr>
              <a:t> North America in Global Perspective</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Routledge, 2014, p. 309-336.</a:t>
            </a:r>
            <a:endParaRPr lang="fr-FR" sz="1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tabLst>
                <a:tab pos="457200" algn="l"/>
              </a:tabLst>
            </a:pP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Curthoys</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Ann, Lake Marilyn (</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dir</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100" b="1" i="1" kern="100" dirty="0" err="1">
                <a:effectLst/>
                <a:latin typeface="Times New Roman" panose="02020603050405020304" pitchFamily="18" charset="0"/>
                <a:ea typeface="Aptos" panose="020B0004020202020204" pitchFamily="34" charset="0"/>
                <a:cs typeface="Times New Roman" panose="02020603050405020304" pitchFamily="18" charset="0"/>
              </a:rPr>
              <a:t>Connected</a:t>
            </a:r>
            <a:r>
              <a:rPr lang="fr-FR" sz="1100" b="1" i="1" kern="100" dirty="0">
                <a:effectLst/>
                <a:latin typeface="Times New Roman" panose="02020603050405020304" pitchFamily="18" charset="0"/>
                <a:ea typeface="Aptos" panose="020B0004020202020204" pitchFamily="34" charset="0"/>
                <a:cs typeface="Times New Roman" panose="02020603050405020304" pitchFamily="18" charset="0"/>
              </a:rPr>
              <a:t> Worlds : </a:t>
            </a:r>
            <a:r>
              <a:rPr lang="fr-FR" sz="1100" b="1" i="1" kern="100" dirty="0" err="1">
                <a:effectLst/>
                <a:latin typeface="Times New Roman" panose="02020603050405020304" pitchFamily="18" charset="0"/>
                <a:ea typeface="Aptos" panose="020B0004020202020204" pitchFamily="34" charset="0"/>
                <a:cs typeface="Times New Roman" panose="02020603050405020304" pitchFamily="18" charset="0"/>
              </a:rPr>
              <a:t>History</a:t>
            </a:r>
            <a:r>
              <a:rPr lang="fr-FR" sz="1100" b="1" i="1" kern="100" dirty="0">
                <a:effectLst/>
                <a:latin typeface="Times New Roman" panose="02020603050405020304" pitchFamily="18" charset="0"/>
                <a:ea typeface="Aptos" panose="020B0004020202020204" pitchFamily="34" charset="0"/>
                <a:cs typeface="Times New Roman" panose="02020603050405020304" pitchFamily="18" charset="0"/>
              </a:rPr>
              <a:t> in Transnational Perspective</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Australian</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National </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University</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Press</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2005 (Introduction de Ann </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Curthoys</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et Marilyn Lake, p. 5-21 ; Chapitre 1 de Tony </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Ballantyne</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 Putting the nation in </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its</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Place ? : World </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History</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and C. A. </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Balyly’s</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The Birth of the Modern World », p. 23-44 ; Chapitre 2 de Michael McDonnell, « </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Paths</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not </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yet</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Taken</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Voices</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not </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yet</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Heard : </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Rethinking</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Atlantic </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History</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 p. 45-61).</a:t>
            </a:r>
            <a:endParaRPr lang="fr-FR" sz="1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Havard</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Gilles, Vidal Cécile, </a:t>
            </a:r>
            <a:r>
              <a:rPr lang="fr-FR" sz="1100" b="1" i="1" kern="100" dirty="0">
                <a:effectLst/>
                <a:latin typeface="Times New Roman" panose="02020603050405020304" pitchFamily="18" charset="0"/>
                <a:ea typeface="Aptos" panose="020B0004020202020204" pitchFamily="34" charset="0"/>
                <a:cs typeface="Times New Roman" panose="02020603050405020304" pitchFamily="18" charset="0"/>
              </a:rPr>
              <a:t>Histoire de l’Amérique française</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Flammarion, 2003.</a:t>
            </a:r>
            <a:endParaRPr lang="fr-FR" sz="1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1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Ismard</a:t>
            </a:r>
            <a:r>
              <a:rPr lang="fr-FR" sz="11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Paulin (</a:t>
            </a:r>
            <a:r>
              <a:rPr lang="fr-FR" sz="11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dir</a:t>
            </a:r>
            <a:r>
              <a:rPr lang="fr-FR" sz="11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a:t>
            </a:r>
            <a:r>
              <a:rPr lang="fr-FR" sz="110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Les mondes de l’esclavage. Une histoire comparée</a:t>
            </a:r>
            <a:r>
              <a:rPr lang="fr-FR" sz="11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Seuil, 2021</a:t>
            </a:r>
            <a:endParaRPr lang="fr-FR" sz="1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*Jones Colin, </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Wahrman</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Dror</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dir</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100" b="1" i="1" kern="100" dirty="0">
                <a:effectLst/>
                <a:latin typeface="Times New Roman" panose="02020603050405020304" pitchFamily="18" charset="0"/>
                <a:ea typeface="Aptos" panose="020B0004020202020204" pitchFamily="34" charset="0"/>
                <a:cs typeface="Times New Roman" panose="02020603050405020304" pitchFamily="18" charset="0"/>
              </a:rPr>
              <a:t>The Age of Cultural Revolution : </a:t>
            </a:r>
            <a:r>
              <a:rPr lang="fr-FR" sz="1100" b="1" i="1" kern="100" dirty="0" err="1">
                <a:effectLst/>
                <a:latin typeface="Times New Roman" panose="02020603050405020304" pitchFamily="18" charset="0"/>
                <a:ea typeface="Aptos" panose="020B0004020202020204" pitchFamily="34" charset="0"/>
                <a:cs typeface="Times New Roman" panose="02020603050405020304" pitchFamily="18" charset="0"/>
              </a:rPr>
              <a:t>Britain</a:t>
            </a:r>
            <a:r>
              <a:rPr lang="fr-FR" sz="1100" b="1" i="1" kern="100" dirty="0">
                <a:effectLst/>
                <a:latin typeface="Times New Roman" panose="02020603050405020304" pitchFamily="18" charset="0"/>
                <a:ea typeface="Aptos" panose="020B0004020202020204" pitchFamily="34" charset="0"/>
                <a:cs typeface="Times New Roman" panose="02020603050405020304" pitchFamily="18" charset="0"/>
              </a:rPr>
              <a:t> and France, 1750-1820</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University</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of California </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Press</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2002.</a:t>
            </a:r>
            <a:endParaRPr lang="fr-FR" sz="1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fr-FR" sz="11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***Jacob Frank, </a:t>
            </a:r>
            <a:r>
              <a:rPr lang="fr-FR" sz="110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Revolution and the Global Struggle for </a:t>
            </a:r>
            <a:r>
              <a:rPr lang="fr-FR" sz="1100" b="1" i="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modernity</a:t>
            </a:r>
            <a:r>
              <a:rPr lang="fr-FR" sz="110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Volume I, The Atlantic </a:t>
            </a:r>
            <a:r>
              <a:rPr lang="fr-FR" sz="1100" b="1" i="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Revolutions</a:t>
            </a:r>
            <a:r>
              <a:rPr lang="fr-FR" sz="110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a:t>
            </a:r>
            <a:r>
              <a:rPr lang="fr-FR" sz="11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Anthem </a:t>
            </a:r>
            <a:r>
              <a:rPr lang="fr-FR" sz="11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Press</a:t>
            </a:r>
            <a:r>
              <a:rPr lang="fr-FR" sz="11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2024.</a:t>
            </a:r>
            <a:endParaRPr lang="fr-FR" sz="1100" kern="1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fr-FR" sz="11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a:t>
            </a:r>
            <a:r>
              <a:rPr lang="fr-FR" sz="11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Klooster</a:t>
            </a:r>
            <a:r>
              <a:rPr lang="fr-FR" sz="11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Wim, </a:t>
            </a:r>
            <a:r>
              <a:rPr lang="fr-FR" sz="1100" b="1" i="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Revolutions</a:t>
            </a:r>
            <a:r>
              <a:rPr lang="fr-FR" sz="110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in the Atlantic World : a Comparative </a:t>
            </a:r>
            <a:r>
              <a:rPr lang="fr-FR" sz="1100" b="1" i="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History</a:t>
            </a:r>
            <a:r>
              <a:rPr lang="fr-FR" sz="110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a:t>
            </a:r>
            <a:r>
              <a:rPr lang="fr-FR" sz="11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New York </a:t>
            </a:r>
            <a:r>
              <a:rPr lang="fr-FR" sz="11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University</a:t>
            </a:r>
            <a:r>
              <a:rPr lang="fr-FR" sz="11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a:t>
            </a:r>
            <a:r>
              <a:rPr lang="fr-FR" sz="11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Press</a:t>
            </a:r>
            <a:r>
              <a:rPr lang="fr-FR" sz="11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2009.</a:t>
            </a:r>
            <a:endParaRPr lang="fr-FR" sz="1100" kern="1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Pilleul</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Gilbert, Racine Denis, </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Poton</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de Xaintrailles Didier, </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Joutard</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Philippe, Veyssière Laurent (</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dir</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100" b="1" i="1" kern="100" dirty="0">
                <a:effectLst/>
                <a:latin typeface="Times New Roman" panose="02020603050405020304" pitchFamily="18" charset="0"/>
                <a:ea typeface="Aptos" panose="020B0004020202020204" pitchFamily="34" charset="0"/>
                <a:cs typeface="Times New Roman" panose="02020603050405020304" pitchFamily="18" charset="0"/>
              </a:rPr>
              <a:t>Vers un nouveau monde atlantique. Les Traités de Paris, 1763-1783</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PUR, 2016.</a:t>
            </a:r>
            <a:endParaRPr lang="fr-FR" sz="1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Schnakenbourg</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Eric</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100" b="1" i="1" kern="100" dirty="0">
                <a:effectLst/>
                <a:latin typeface="Times New Roman" panose="02020603050405020304" pitchFamily="18" charset="0"/>
                <a:ea typeface="Aptos" panose="020B0004020202020204" pitchFamily="34" charset="0"/>
                <a:cs typeface="Times New Roman" panose="02020603050405020304" pitchFamily="18" charset="0"/>
              </a:rPr>
              <a:t>Le monde atlantique : Un espace en mouvement,</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Armand Colin, 2021.</a:t>
            </a:r>
            <a:endParaRPr lang="fr-FR" sz="1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Serna</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Pierre, Antonino de Francesco, Judith Miller (</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dir</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100" b="1" i="1" kern="100" dirty="0" err="1">
                <a:effectLst/>
                <a:latin typeface="Times New Roman" panose="02020603050405020304" pitchFamily="18" charset="0"/>
                <a:ea typeface="Aptos" panose="020B0004020202020204" pitchFamily="34" charset="0"/>
                <a:cs typeface="Times New Roman" panose="02020603050405020304" pitchFamily="18" charset="0"/>
              </a:rPr>
              <a:t>Republics</a:t>
            </a:r>
            <a:r>
              <a:rPr lang="fr-FR" sz="1100" b="1" i="1" kern="100" dirty="0">
                <a:effectLst/>
                <a:latin typeface="Times New Roman" panose="02020603050405020304" pitchFamily="18" charset="0"/>
                <a:ea typeface="Aptos" panose="020B0004020202020204" pitchFamily="34" charset="0"/>
                <a:cs typeface="Times New Roman" panose="02020603050405020304" pitchFamily="18" charset="0"/>
              </a:rPr>
              <a:t> at </a:t>
            </a:r>
            <a:r>
              <a:rPr lang="fr-FR" sz="1100" b="1" i="1" kern="100" dirty="0" err="1">
                <a:effectLst/>
                <a:latin typeface="Times New Roman" panose="02020603050405020304" pitchFamily="18" charset="0"/>
                <a:ea typeface="Aptos" panose="020B0004020202020204" pitchFamily="34" charset="0"/>
                <a:cs typeface="Times New Roman" panose="02020603050405020304" pitchFamily="18" charset="0"/>
              </a:rPr>
              <a:t>war</a:t>
            </a:r>
            <a:r>
              <a:rPr lang="fr-FR" sz="1100" b="1" i="1" kern="100" dirty="0">
                <a:effectLst/>
                <a:latin typeface="Times New Roman" panose="02020603050405020304" pitchFamily="18" charset="0"/>
                <a:ea typeface="Aptos" panose="020B0004020202020204" pitchFamily="34" charset="0"/>
                <a:cs typeface="Times New Roman" panose="02020603050405020304" pitchFamily="18" charset="0"/>
              </a:rPr>
              <a:t>, 1776-1840. Revolution, </a:t>
            </a:r>
            <a:r>
              <a:rPr lang="fr-FR" sz="1100" b="1" i="1" kern="100" dirty="0" err="1">
                <a:effectLst/>
                <a:latin typeface="Times New Roman" panose="02020603050405020304" pitchFamily="18" charset="0"/>
                <a:ea typeface="Aptos" panose="020B0004020202020204" pitchFamily="34" charset="0"/>
                <a:cs typeface="Times New Roman" panose="02020603050405020304" pitchFamily="18" charset="0"/>
              </a:rPr>
              <a:t>Conflicts</a:t>
            </a:r>
            <a:r>
              <a:rPr lang="fr-FR" sz="1100" b="1" i="1" kern="100" dirty="0">
                <a:effectLst/>
                <a:latin typeface="Times New Roman" panose="02020603050405020304" pitchFamily="18" charset="0"/>
                <a:ea typeface="Aptos" panose="020B0004020202020204" pitchFamily="34" charset="0"/>
                <a:cs typeface="Times New Roman" panose="02020603050405020304" pitchFamily="18" charset="0"/>
              </a:rPr>
              <a:t>, and </a:t>
            </a:r>
            <a:r>
              <a:rPr lang="fr-FR" sz="1100" b="1" i="1" kern="100" dirty="0" err="1">
                <a:effectLst/>
                <a:latin typeface="Times New Roman" panose="02020603050405020304" pitchFamily="18" charset="0"/>
                <a:ea typeface="Aptos" panose="020B0004020202020204" pitchFamily="34" charset="0"/>
                <a:cs typeface="Times New Roman" panose="02020603050405020304" pitchFamily="18" charset="0"/>
              </a:rPr>
              <a:t>Geopolitics</a:t>
            </a:r>
            <a:r>
              <a:rPr lang="fr-FR" sz="1100" b="1" i="1" kern="100" dirty="0">
                <a:effectLst/>
                <a:latin typeface="Times New Roman" panose="02020603050405020304" pitchFamily="18" charset="0"/>
                <a:ea typeface="Aptos" panose="020B0004020202020204" pitchFamily="34" charset="0"/>
                <a:cs typeface="Times New Roman" panose="02020603050405020304" pitchFamily="18" charset="0"/>
              </a:rPr>
              <a:t> in Europe and the Atlantic World</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Palgrave</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Macmillan, 2013.</a:t>
            </a:r>
            <a:endParaRPr lang="fr-FR" sz="1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Serna</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Pierre, </a:t>
            </a:r>
            <a:r>
              <a:rPr lang="fr-FR" sz="1100" b="1" i="1" kern="100" dirty="0">
                <a:effectLst/>
                <a:latin typeface="Times New Roman" panose="02020603050405020304" pitchFamily="18" charset="0"/>
                <a:ea typeface="Aptos" panose="020B0004020202020204" pitchFamily="34" charset="0"/>
                <a:cs typeface="Times New Roman" panose="02020603050405020304" pitchFamily="18" charset="0"/>
              </a:rPr>
              <a:t>Républiques sœurs. Le Directoire et la Révolution atlantique</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Rennes, PUR, 2009.</a:t>
            </a:r>
            <a:endParaRPr lang="fr-FR" sz="11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tabLst>
                <a:tab pos="457200" algn="l"/>
              </a:tabLst>
            </a:pP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Suranyi</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Anna , </a:t>
            </a:r>
            <a:r>
              <a:rPr lang="fr-FR" sz="1100" b="1" i="1" kern="100" dirty="0">
                <a:effectLst/>
                <a:latin typeface="Times New Roman" panose="02020603050405020304" pitchFamily="18" charset="0"/>
                <a:ea typeface="Aptos" panose="020B0004020202020204" pitchFamily="34" charset="0"/>
                <a:cs typeface="Times New Roman" panose="02020603050405020304" pitchFamily="18" charset="0"/>
              </a:rPr>
              <a:t>The Atlantic Connection : a </a:t>
            </a:r>
            <a:r>
              <a:rPr lang="fr-FR" sz="1100" b="1" i="1" kern="100" dirty="0" err="1">
                <a:effectLst/>
                <a:latin typeface="Times New Roman" panose="02020603050405020304" pitchFamily="18" charset="0"/>
                <a:ea typeface="Aptos" panose="020B0004020202020204" pitchFamily="34" charset="0"/>
                <a:cs typeface="Times New Roman" panose="02020603050405020304" pitchFamily="18" charset="0"/>
              </a:rPr>
              <a:t>History</a:t>
            </a:r>
            <a:r>
              <a:rPr lang="fr-FR" sz="1100" b="1" i="1" kern="100" dirty="0">
                <a:effectLst/>
                <a:latin typeface="Times New Roman" panose="02020603050405020304" pitchFamily="18" charset="0"/>
                <a:ea typeface="Aptos" panose="020B0004020202020204" pitchFamily="34" charset="0"/>
                <a:cs typeface="Times New Roman" panose="02020603050405020304" pitchFamily="18" charset="0"/>
              </a:rPr>
              <a:t> of the Atlantic World, 1450-1900</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Routledge, 2015 (Chapitre 13, « The </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Enlightenment</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 ; Chapitre 14, « The Age of Revolution » ; Chapitre 15, New Forms of Resistance and Expansion » ; Chapitre 16, « The Abolition of </a:t>
            </a:r>
            <a:r>
              <a:rPr lang="fr-FR" sz="1100" b="1" kern="100" dirty="0" err="1">
                <a:effectLst/>
                <a:latin typeface="Times New Roman" panose="02020603050405020304" pitchFamily="18" charset="0"/>
                <a:ea typeface="Aptos" panose="020B0004020202020204" pitchFamily="34" charset="0"/>
                <a:cs typeface="Times New Roman" panose="02020603050405020304" pitchFamily="18" charset="0"/>
              </a:rPr>
              <a:t>Slavery</a:t>
            </a:r>
            <a:r>
              <a:rPr lang="fr-FR" sz="1100" b="1"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fr-FR"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450384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49A33E70-C4A9-0BEF-8C6C-3A59F744AF98}"/>
              </a:ext>
            </a:extLst>
          </p:cNvPr>
          <p:cNvSpPr txBox="1"/>
          <p:nvPr/>
        </p:nvSpPr>
        <p:spPr>
          <a:xfrm>
            <a:off x="466725" y="876592"/>
            <a:ext cx="11258550" cy="5322804"/>
          </a:xfrm>
          <a:prstGeom prst="rect">
            <a:avLst/>
          </a:prstGeom>
          <a:noFill/>
        </p:spPr>
        <p:txBody>
          <a:bodyPr wrap="square">
            <a:spAutoFit/>
          </a:bodyPr>
          <a:lstStyle/>
          <a:p>
            <a:pPr marL="342900" lvl="0" indent="-342900" algn="just">
              <a:lnSpc>
                <a:spcPct val="107000"/>
              </a:lnSpc>
              <a:spcAft>
                <a:spcPts val="800"/>
              </a:spcAft>
              <a:buFont typeface="Aptos" panose="020B0004020202020204" pitchFamily="34" charset="0"/>
              <a:buChar char="-"/>
            </a:pPr>
            <a:r>
              <a:rPr lang="fr-FR" sz="1600" u="sng" kern="100" dirty="0">
                <a:effectLst/>
                <a:latin typeface="Times New Roman" panose="02020603050405020304" pitchFamily="18" charset="0"/>
                <a:ea typeface="Aptos" panose="020B0004020202020204" pitchFamily="34" charset="0"/>
                <a:cs typeface="Times New Roman" panose="02020603050405020304" pitchFamily="18" charset="0"/>
              </a:rPr>
              <a:t>Des sujets particuliers</a:t>
            </a:r>
            <a:endParaRPr lang="fr-FR" sz="1600" u="sng"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600" b="1" kern="100" dirty="0">
                <a:effectLst/>
                <a:latin typeface="Times New Roman" panose="02020603050405020304" pitchFamily="18" charset="0"/>
                <a:ea typeface="Aptos" panose="020B0004020202020204" pitchFamily="34" charset="0"/>
                <a:cs typeface="Times New Roman" panose="02020603050405020304" pitchFamily="18" charset="0"/>
              </a:rPr>
              <a:t>***</a:t>
            </a:r>
            <a:r>
              <a:rPr lang="fr-FR" sz="1600" b="1" kern="100" dirty="0" err="1">
                <a:effectLst/>
                <a:latin typeface="Times New Roman" panose="02020603050405020304" pitchFamily="18" charset="0"/>
                <a:ea typeface="Aptos" panose="020B0004020202020204" pitchFamily="34" charset="0"/>
                <a:cs typeface="Times New Roman" panose="02020603050405020304" pitchFamily="18" charset="0"/>
              </a:rPr>
              <a:t>Armitage</a:t>
            </a:r>
            <a:r>
              <a:rPr lang="fr-FR" sz="1600" b="1" kern="100" dirty="0">
                <a:effectLst/>
                <a:latin typeface="Times New Roman" panose="02020603050405020304" pitchFamily="18" charset="0"/>
                <a:ea typeface="Aptos" panose="020B0004020202020204" pitchFamily="34" charset="0"/>
                <a:cs typeface="Times New Roman" panose="02020603050405020304" pitchFamily="18" charset="0"/>
              </a:rPr>
              <a:t> David, </a:t>
            </a:r>
            <a:r>
              <a:rPr lang="fr-FR" sz="1600" b="1" i="1" kern="100" dirty="0">
                <a:effectLst/>
                <a:latin typeface="Times New Roman" panose="02020603050405020304" pitchFamily="18" charset="0"/>
                <a:ea typeface="Aptos" panose="020B0004020202020204" pitchFamily="34" charset="0"/>
                <a:cs typeface="Times New Roman" panose="02020603050405020304" pitchFamily="18" charset="0"/>
              </a:rPr>
              <a:t>The </a:t>
            </a:r>
            <a:r>
              <a:rPr lang="fr-FR" sz="1600" b="1" i="1" kern="100" dirty="0" err="1">
                <a:effectLst/>
                <a:latin typeface="Times New Roman" panose="02020603050405020304" pitchFamily="18" charset="0"/>
                <a:ea typeface="Aptos" panose="020B0004020202020204" pitchFamily="34" charset="0"/>
                <a:cs typeface="Times New Roman" panose="02020603050405020304" pitchFamily="18" charset="0"/>
              </a:rPr>
              <a:t>Declaration</a:t>
            </a:r>
            <a:r>
              <a:rPr lang="fr-FR" sz="1600" b="1" i="1" kern="100" dirty="0">
                <a:effectLst/>
                <a:latin typeface="Times New Roman" panose="02020603050405020304" pitchFamily="18" charset="0"/>
                <a:ea typeface="Aptos" panose="020B0004020202020204" pitchFamily="34" charset="0"/>
                <a:cs typeface="Times New Roman" panose="02020603050405020304" pitchFamily="18" charset="0"/>
              </a:rPr>
              <a:t> of </a:t>
            </a:r>
            <a:r>
              <a:rPr lang="fr-FR" sz="1600" b="1" i="1" kern="100" dirty="0" err="1">
                <a:effectLst/>
                <a:latin typeface="Times New Roman" panose="02020603050405020304" pitchFamily="18" charset="0"/>
                <a:ea typeface="Aptos" panose="020B0004020202020204" pitchFamily="34" charset="0"/>
                <a:cs typeface="Times New Roman" panose="02020603050405020304" pitchFamily="18" charset="0"/>
              </a:rPr>
              <a:t>Independance</a:t>
            </a:r>
            <a:r>
              <a:rPr lang="fr-FR" sz="1600" b="1" i="1" kern="100" dirty="0">
                <a:effectLst/>
                <a:latin typeface="Times New Roman" panose="02020603050405020304" pitchFamily="18" charset="0"/>
                <a:ea typeface="Aptos" panose="020B0004020202020204" pitchFamily="34" charset="0"/>
                <a:cs typeface="Times New Roman" panose="02020603050405020304" pitchFamily="18" charset="0"/>
              </a:rPr>
              <a:t> : a Global </a:t>
            </a:r>
            <a:r>
              <a:rPr lang="fr-FR" sz="1600" b="1" i="1" kern="100" dirty="0" err="1">
                <a:effectLst/>
                <a:latin typeface="Times New Roman" panose="02020603050405020304" pitchFamily="18" charset="0"/>
                <a:ea typeface="Aptos" panose="020B0004020202020204" pitchFamily="34" charset="0"/>
                <a:cs typeface="Times New Roman" panose="02020603050405020304" pitchFamily="18" charset="0"/>
              </a:rPr>
              <a:t>History</a:t>
            </a:r>
            <a:r>
              <a:rPr lang="fr-FR" sz="1600" b="1" kern="100" dirty="0">
                <a:effectLst/>
                <a:latin typeface="Times New Roman" panose="02020603050405020304" pitchFamily="18" charset="0"/>
                <a:ea typeface="Aptos" panose="020B0004020202020204" pitchFamily="34" charset="0"/>
                <a:cs typeface="Times New Roman" panose="02020603050405020304" pitchFamily="18" charset="0"/>
              </a:rPr>
              <a:t>, Harvard </a:t>
            </a:r>
            <a:r>
              <a:rPr lang="fr-FR" sz="1600" b="1" kern="100" dirty="0" err="1">
                <a:effectLst/>
                <a:latin typeface="Times New Roman" panose="02020603050405020304" pitchFamily="18" charset="0"/>
                <a:ea typeface="Aptos" panose="020B0004020202020204" pitchFamily="34" charset="0"/>
                <a:cs typeface="Times New Roman" panose="02020603050405020304" pitchFamily="18" charset="0"/>
              </a:rPr>
              <a:t>University</a:t>
            </a:r>
            <a:r>
              <a:rPr lang="fr-FR" sz="16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600" b="1" kern="100" dirty="0" err="1">
                <a:effectLst/>
                <a:latin typeface="Times New Roman" panose="02020603050405020304" pitchFamily="18" charset="0"/>
                <a:ea typeface="Aptos" panose="020B0004020202020204" pitchFamily="34" charset="0"/>
                <a:cs typeface="Times New Roman" panose="02020603050405020304" pitchFamily="18" charset="0"/>
              </a:rPr>
              <a:t>Press</a:t>
            </a:r>
            <a:r>
              <a:rPr lang="fr-FR" sz="1600" b="1" kern="100" dirty="0">
                <a:effectLst/>
                <a:latin typeface="Times New Roman" panose="02020603050405020304" pitchFamily="18" charset="0"/>
                <a:ea typeface="Aptos" panose="020B0004020202020204" pitchFamily="34" charset="0"/>
                <a:cs typeface="Times New Roman" panose="02020603050405020304" pitchFamily="18" charset="0"/>
              </a:rPr>
              <a:t>, 2007.</a:t>
            </a:r>
            <a:r>
              <a:rPr lang="fr-FR" sz="1600" kern="100" dirty="0">
                <a:solidFill>
                  <a:srgbClr val="454545"/>
                </a:solidFill>
                <a:effectLst/>
                <a:latin typeface="Aptos" panose="020B0004020202020204" pitchFamily="34" charset="0"/>
                <a:ea typeface="Aptos" panose="020B0004020202020204" pitchFamily="34" charset="0"/>
                <a:cs typeface="Times New Roman" panose="02020603050405020304" pitchFamily="18" charset="0"/>
              </a:rPr>
              <a:t> </a:t>
            </a:r>
            <a:endParaRPr lang="fr-FR" sz="16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6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***Bell David, « The Atlantic </a:t>
            </a:r>
            <a:r>
              <a:rPr lang="fr-FR" sz="16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Revolutions</a:t>
            </a:r>
            <a:r>
              <a:rPr lang="fr-FR" sz="16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 dans David </a:t>
            </a:r>
            <a:r>
              <a:rPr lang="fr-FR" sz="16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Motadel</a:t>
            </a:r>
            <a:r>
              <a:rPr lang="fr-FR" sz="16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a:t>
            </a:r>
            <a:r>
              <a:rPr lang="fr-FR" sz="16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dir</a:t>
            </a:r>
            <a:r>
              <a:rPr lang="fr-FR" sz="16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a:t>
            </a:r>
            <a:r>
              <a:rPr lang="fr-FR" sz="1600" b="1" i="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Revolutionary</a:t>
            </a:r>
            <a:r>
              <a:rPr lang="fr-FR" sz="160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World. Global </a:t>
            </a:r>
            <a:r>
              <a:rPr lang="fr-FR" sz="1600" b="1" i="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Upheaval</a:t>
            </a:r>
            <a:r>
              <a:rPr lang="fr-FR" sz="160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in the Modern Age</a:t>
            </a:r>
            <a:r>
              <a:rPr lang="fr-FR" sz="16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Cambridge </a:t>
            </a:r>
            <a:r>
              <a:rPr lang="fr-FR" sz="16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University</a:t>
            </a:r>
            <a:r>
              <a:rPr lang="fr-FR" sz="16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a:t>
            </a:r>
            <a:r>
              <a:rPr lang="fr-FR" sz="16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Press</a:t>
            </a:r>
            <a:r>
              <a:rPr lang="fr-FR" sz="16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2021, p. 38-65.</a:t>
            </a:r>
            <a:endParaRPr lang="fr-FR" sz="1600" kern="1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tabLst>
                <a:tab pos="457200" algn="l"/>
              </a:tabLst>
            </a:pPr>
            <a:r>
              <a:rPr lang="fr-FR" sz="1600" b="1" kern="100" dirty="0">
                <a:effectLst/>
                <a:latin typeface="Times New Roman" panose="02020603050405020304" pitchFamily="18" charset="0"/>
                <a:ea typeface="Aptos" panose="020B0004020202020204" pitchFamily="34" charset="0"/>
                <a:cs typeface="Times New Roman" panose="02020603050405020304" pitchFamily="18" charset="0"/>
              </a:rPr>
              <a:t>**</a:t>
            </a:r>
            <a:r>
              <a:rPr lang="fr-FR" sz="1600" b="1" kern="100" dirty="0" err="1">
                <a:effectLst/>
                <a:latin typeface="Times New Roman" panose="02020603050405020304" pitchFamily="18" charset="0"/>
                <a:ea typeface="Aptos" panose="020B0004020202020204" pitchFamily="34" charset="0"/>
                <a:cs typeface="Times New Roman" panose="02020603050405020304" pitchFamily="18" charset="0"/>
              </a:rPr>
              <a:t>Burnard</a:t>
            </a:r>
            <a:r>
              <a:rPr lang="fr-FR" sz="1600" b="1" kern="100" dirty="0">
                <a:effectLst/>
                <a:latin typeface="Times New Roman" panose="02020603050405020304" pitchFamily="18" charset="0"/>
                <a:ea typeface="Aptos" panose="020B0004020202020204" pitchFamily="34" charset="0"/>
                <a:cs typeface="Times New Roman" panose="02020603050405020304" pitchFamily="18" charset="0"/>
              </a:rPr>
              <a:t> Trevor, </a:t>
            </a:r>
            <a:r>
              <a:rPr lang="fr-FR" sz="1600" b="1" i="1" kern="100" dirty="0" err="1">
                <a:effectLst/>
                <a:latin typeface="Times New Roman" panose="02020603050405020304" pitchFamily="18" charset="0"/>
                <a:ea typeface="Aptos" panose="020B0004020202020204" pitchFamily="34" charset="0"/>
                <a:cs typeface="Times New Roman" panose="02020603050405020304" pitchFamily="18" charset="0"/>
              </a:rPr>
              <a:t>Planters</a:t>
            </a:r>
            <a:r>
              <a:rPr lang="fr-FR" sz="1600" b="1" i="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600" b="1" i="1" kern="100" dirty="0" err="1">
                <a:effectLst/>
                <a:latin typeface="Times New Roman" panose="02020603050405020304" pitchFamily="18" charset="0"/>
                <a:ea typeface="Aptos" panose="020B0004020202020204" pitchFamily="34" charset="0"/>
                <a:cs typeface="Times New Roman" panose="02020603050405020304" pitchFamily="18" charset="0"/>
              </a:rPr>
              <a:t>Merchants</a:t>
            </a:r>
            <a:r>
              <a:rPr lang="fr-FR" sz="1600" b="1" i="1" kern="100" dirty="0">
                <a:effectLst/>
                <a:latin typeface="Times New Roman" panose="02020603050405020304" pitchFamily="18" charset="0"/>
                <a:ea typeface="Aptos" panose="020B0004020202020204" pitchFamily="34" charset="0"/>
                <a:cs typeface="Times New Roman" panose="02020603050405020304" pitchFamily="18" charset="0"/>
              </a:rPr>
              <a:t>, and Slaves : Plantation </a:t>
            </a:r>
            <a:r>
              <a:rPr lang="fr-FR" sz="1600" b="1" i="1" kern="100" dirty="0" err="1">
                <a:effectLst/>
                <a:latin typeface="Times New Roman" panose="02020603050405020304" pitchFamily="18" charset="0"/>
                <a:ea typeface="Aptos" panose="020B0004020202020204" pitchFamily="34" charset="0"/>
                <a:cs typeface="Times New Roman" panose="02020603050405020304" pitchFamily="18" charset="0"/>
              </a:rPr>
              <a:t>Societies</a:t>
            </a:r>
            <a:r>
              <a:rPr lang="fr-FR" sz="1600" b="1" i="1" kern="100" dirty="0">
                <a:effectLst/>
                <a:latin typeface="Times New Roman" panose="02020603050405020304" pitchFamily="18" charset="0"/>
                <a:ea typeface="Aptos" panose="020B0004020202020204" pitchFamily="34" charset="0"/>
                <a:cs typeface="Times New Roman" panose="02020603050405020304" pitchFamily="18" charset="0"/>
              </a:rPr>
              <a:t> in British America, 1650-1820</a:t>
            </a:r>
            <a:r>
              <a:rPr lang="fr-FR" sz="16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600" b="1" kern="100" dirty="0" err="1">
                <a:effectLst/>
                <a:latin typeface="Times New Roman" panose="02020603050405020304" pitchFamily="18" charset="0"/>
                <a:ea typeface="Aptos" panose="020B0004020202020204" pitchFamily="34" charset="0"/>
                <a:cs typeface="Times New Roman" panose="02020603050405020304" pitchFamily="18" charset="0"/>
              </a:rPr>
              <a:t>University</a:t>
            </a:r>
            <a:r>
              <a:rPr lang="fr-FR" sz="1600" b="1" kern="100" dirty="0">
                <a:effectLst/>
                <a:latin typeface="Times New Roman" panose="02020603050405020304" pitchFamily="18" charset="0"/>
                <a:ea typeface="Aptos" panose="020B0004020202020204" pitchFamily="34" charset="0"/>
                <a:cs typeface="Times New Roman" panose="02020603050405020304" pitchFamily="18" charset="0"/>
              </a:rPr>
              <a:t> of Chicago </a:t>
            </a:r>
            <a:r>
              <a:rPr lang="fr-FR" sz="1600" b="1" kern="100" dirty="0" err="1">
                <a:effectLst/>
                <a:latin typeface="Times New Roman" panose="02020603050405020304" pitchFamily="18" charset="0"/>
                <a:ea typeface="Aptos" panose="020B0004020202020204" pitchFamily="34" charset="0"/>
                <a:cs typeface="Times New Roman" panose="02020603050405020304" pitchFamily="18" charset="0"/>
              </a:rPr>
              <a:t>Press</a:t>
            </a:r>
            <a:r>
              <a:rPr lang="fr-FR" sz="1600" b="1" kern="100" dirty="0">
                <a:effectLst/>
                <a:latin typeface="Times New Roman" panose="02020603050405020304" pitchFamily="18" charset="0"/>
                <a:ea typeface="Aptos" panose="020B0004020202020204" pitchFamily="34" charset="0"/>
                <a:cs typeface="Times New Roman" panose="02020603050405020304" pitchFamily="18" charset="0"/>
              </a:rPr>
              <a:t>, 2015 (chapitre 5: The American Revolution and Plantation America, p. 211-274)</a:t>
            </a:r>
            <a:endParaRPr lang="fr-FR" sz="16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tabLst>
                <a:tab pos="457200" algn="l"/>
              </a:tabLst>
            </a:pPr>
            <a:r>
              <a:rPr lang="fr-FR" sz="16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Harry T. Dickinson, « L’Irlande à l’époque de la Révolution française », </a:t>
            </a:r>
            <a:r>
              <a:rPr lang="fr-FR" sz="160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Annales historiques de la Révolution française</a:t>
            </a:r>
            <a:r>
              <a:rPr lang="fr-FR" sz="16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n°342, 2005, p. 159-183</a:t>
            </a:r>
            <a:endParaRPr lang="fr-FR" sz="16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tabLst>
                <a:tab pos="457200" algn="l"/>
              </a:tabLst>
            </a:pPr>
            <a:r>
              <a:rPr lang="fr-FR" sz="16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Lauquin Mickaël, Lauquin Mickaël, Les rébellions irlandaises des United </a:t>
            </a:r>
            <a:r>
              <a:rPr lang="fr-FR" sz="16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Irishmen</a:t>
            </a:r>
            <a:endParaRPr lang="fr-FR" sz="16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tabLst>
                <a:tab pos="457200" algn="l"/>
              </a:tabLst>
            </a:pPr>
            <a:r>
              <a:rPr lang="fr-FR" sz="16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Melvin </a:t>
            </a:r>
            <a:r>
              <a:rPr lang="fr-FR" sz="16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Edelstein</a:t>
            </a:r>
            <a:r>
              <a:rPr lang="fr-FR" sz="16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a:t>
            </a:r>
            <a:r>
              <a:rPr lang="fr-FR" sz="160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La Révolution française et la naissance de la démocratie électorale</a:t>
            </a:r>
            <a:r>
              <a:rPr lang="fr-FR" sz="16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PUR, 2014</a:t>
            </a:r>
            <a:endParaRPr lang="fr-FR" sz="16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tabLst>
                <a:tab pos="457200" algn="l"/>
              </a:tabLst>
            </a:pPr>
            <a:r>
              <a:rPr lang="fr-FR" sz="1600" b="1" kern="100" dirty="0">
                <a:effectLst/>
                <a:latin typeface="Times New Roman" panose="02020603050405020304" pitchFamily="18" charset="0"/>
                <a:ea typeface="Aptos" panose="020B0004020202020204" pitchFamily="34" charset="0"/>
                <a:cs typeface="Times New Roman" panose="02020603050405020304" pitchFamily="18" charset="0"/>
              </a:rPr>
              <a:t>***</a:t>
            </a:r>
            <a:r>
              <a:rPr lang="fr-FR" sz="1600" b="1" kern="100" dirty="0" err="1">
                <a:effectLst/>
                <a:latin typeface="Times New Roman" panose="02020603050405020304" pitchFamily="18" charset="0"/>
                <a:ea typeface="Aptos" panose="020B0004020202020204" pitchFamily="34" charset="0"/>
                <a:cs typeface="Times New Roman" panose="02020603050405020304" pitchFamily="18" charset="0"/>
              </a:rPr>
              <a:t>McNeill</a:t>
            </a:r>
            <a:r>
              <a:rPr lang="fr-FR" sz="1600" b="1" kern="100" dirty="0">
                <a:effectLst/>
                <a:latin typeface="Times New Roman" panose="02020603050405020304" pitchFamily="18" charset="0"/>
                <a:ea typeface="Aptos" panose="020B0004020202020204" pitchFamily="34" charset="0"/>
                <a:cs typeface="Times New Roman" panose="02020603050405020304" pitchFamily="18" charset="0"/>
              </a:rPr>
              <a:t> John, « The end of the Atlantic World : America, </a:t>
            </a:r>
            <a:r>
              <a:rPr lang="fr-FR" sz="1600" b="1" kern="100" dirty="0" err="1">
                <a:effectLst/>
                <a:latin typeface="Times New Roman" panose="02020603050405020304" pitchFamily="18" charset="0"/>
                <a:ea typeface="Aptos" panose="020B0004020202020204" pitchFamily="34" charset="0"/>
                <a:cs typeface="Times New Roman" panose="02020603050405020304" pitchFamily="18" charset="0"/>
              </a:rPr>
              <a:t>Africa</a:t>
            </a:r>
            <a:r>
              <a:rPr lang="fr-FR" sz="1600" b="1" kern="100" dirty="0">
                <a:effectLst/>
                <a:latin typeface="Times New Roman" panose="02020603050405020304" pitchFamily="18" charset="0"/>
                <a:ea typeface="Aptos" panose="020B0004020202020204" pitchFamily="34" charset="0"/>
                <a:cs typeface="Times New Roman" panose="02020603050405020304" pitchFamily="18" charset="0"/>
              </a:rPr>
              <a:t>, Europe, 1770-1880 », dans Alan </a:t>
            </a:r>
            <a:r>
              <a:rPr lang="fr-FR" sz="1600" b="1" kern="100" dirty="0" err="1">
                <a:effectLst/>
                <a:latin typeface="Times New Roman" panose="02020603050405020304" pitchFamily="18" charset="0"/>
                <a:ea typeface="Aptos" panose="020B0004020202020204" pitchFamily="34" charset="0"/>
                <a:cs typeface="Times New Roman" panose="02020603050405020304" pitchFamily="18" charset="0"/>
              </a:rPr>
              <a:t>Karras</a:t>
            </a:r>
            <a:r>
              <a:rPr lang="fr-FR" sz="1600" b="1" kern="100" dirty="0">
                <a:effectLst/>
                <a:latin typeface="Times New Roman" panose="02020603050405020304" pitchFamily="18" charset="0"/>
                <a:ea typeface="Aptos" panose="020B0004020202020204" pitchFamily="34" charset="0"/>
                <a:cs typeface="Times New Roman" panose="02020603050405020304" pitchFamily="18" charset="0"/>
              </a:rPr>
              <a:t>, John </a:t>
            </a:r>
            <a:r>
              <a:rPr lang="fr-FR" sz="1600" b="1" kern="100" dirty="0" err="1">
                <a:effectLst/>
                <a:latin typeface="Times New Roman" panose="02020603050405020304" pitchFamily="18" charset="0"/>
                <a:ea typeface="Aptos" panose="020B0004020202020204" pitchFamily="34" charset="0"/>
                <a:cs typeface="Times New Roman" panose="02020603050405020304" pitchFamily="18" charset="0"/>
              </a:rPr>
              <a:t>McNeill</a:t>
            </a:r>
            <a:r>
              <a:rPr lang="fr-FR" sz="16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600" b="1" kern="100" dirty="0" err="1">
                <a:effectLst/>
                <a:latin typeface="Times New Roman" panose="02020603050405020304" pitchFamily="18" charset="0"/>
                <a:ea typeface="Aptos" panose="020B0004020202020204" pitchFamily="34" charset="0"/>
                <a:cs typeface="Times New Roman" panose="02020603050405020304" pitchFamily="18" charset="0"/>
              </a:rPr>
              <a:t>dir</a:t>
            </a:r>
            <a:r>
              <a:rPr lang="fr-FR" sz="16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600" b="1" i="1" kern="100" dirty="0">
                <a:effectLst/>
                <a:latin typeface="Times New Roman" panose="02020603050405020304" pitchFamily="18" charset="0"/>
                <a:ea typeface="Aptos" panose="020B0004020202020204" pitchFamily="34" charset="0"/>
                <a:cs typeface="Times New Roman" panose="02020603050405020304" pitchFamily="18" charset="0"/>
              </a:rPr>
              <a:t>Atlantic American </a:t>
            </a:r>
            <a:r>
              <a:rPr lang="fr-FR" sz="1600" b="1" i="1" kern="100" dirty="0" err="1">
                <a:effectLst/>
                <a:latin typeface="Times New Roman" panose="02020603050405020304" pitchFamily="18" charset="0"/>
                <a:ea typeface="Aptos" panose="020B0004020202020204" pitchFamily="34" charset="0"/>
                <a:cs typeface="Times New Roman" panose="02020603050405020304" pitchFamily="18" charset="0"/>
              </a:rPr>
              <a:t>Societies</a:t>
            </a:r>
            <a:r>
              <a:rPr lang="fr-FR" sz="1600" b="1" i="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600" b="1" i="1" kern="100" dirty="0" err="1">
                <a:effectLst/>
                <a:latin typeface="Times New Roman" panose="02020603050405020304" pitchFamily="18" charset="0"/>
                <a:ea typeface="Aptos" panose="020B0004020202020204" pitchFamily="34" charset="0"/>
                <a:cs typeface="Times New Roman" panose="02020603050405020304" pitchFamily="18" charset="0"/>
              </a:rPr>
              <a:t>From</a:t>
            </a:r>
            <a:r>
              <a:rPr lang="fr-FR" sz="1600" b="1" i="1" kern="100" dirty="0">
                <a:effectLst/>
                <a:latin typeface="Times New Roman" panose="02020603050405020304" pitchFamily="18" charset="0"/>
                <a:ea typeface="Aptos" panose="020B0004020202020204" pitchFamily="34" charset="0"/>
                <a:cs typeface="Times New Roman" panose="02020603050405020304" pitchFamily="18" charset="0"/>
              </a:rPr>
              <a:t> Columbus </a:t>
            </a:r>
            <a:r>
              <a:rPr lang="fr-FR" sz="1600" b="1" i="1" kern="100" dirty="0" err="1">
                <a:effectLst/>
                <a:latin typeface="Times New Roman" panose="02020603050405020304" pitchFamily="18" charset="0"/>
                <a:ea typeface="Aptos" panose="020B0004020202020204" pitchFamily="34" charset="0"/>
                <a:cs typeface="Times New Roman" panose="02020603050405020304" pitchFamily="18" charset="0"/>
              </a:rPr>
              <a:t>Through</a:t>
            </a:r>
            <a:r>
              <a:rPr lang="fr-FR" sz="1600" b="1" i="1" kern="100" dirty="0">
                <a:effectLst/>
                <a:latin typeface="Times New Roman" panose="02020603050405020304" pitchFamily="18" charset="0"/>
                <a:ea typeface="Aptos" panose="020B0004020202020204" pitchFamily="34" charset="0"/>
                <a:cs typeface="Times New Roman" panose="02020603050405020304" pitchFamily="18" charset="0"/>
              </a:rPr>
              <a:t> Abolition, 1492-1888</a:t>
            </a:r>
            <a:r>
              <a:rPr lang="fr-FR" sz="1600" b="1" kern="100" dirty="0">
                <a:effectLst/>
                <a:latin typeface="Times New Roman" panose="02020603050405020304" pitchFamily="18" charset="0"/>
                <a:ea typeface="Aptos" panose="020B0004020202020204" pitchFamily="34" charset="0"/>
                <a:cs typeface="Times New Roman" panose="02020603050405020304" pitchFamily="18" charset="0"/>
              </a:rPr>
              <a:t>, Routledge, 1992, p. 245-268.</a:t>
            </a:r>
            <a:endParaRPr lang="fr-FR" sz="16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tabLst>
                <a:tab pos="457200" algn="l"/>
              </a:tabLst>
            </a:pPr>
            <a:r>
              <a:rPr lang="fr-FR" sz="1600" b="1" kern="100" dirty="0">
                <a:effectLst/>
                <a:latin typeface="Times New Roman" panose="02020603050405020304" pitchFamily="18" charset="0"/>
                <a:ea typeface="Aptos" panose="020B0004020202020204" pitchFamily="34" charset="0"/>
                <a:cs typeface="Times New Roman" panose="02020603050405020304" pitchFamily="18" charset="0"/>
              </a:rPr>
              <a:t>***Mattes Armin, </a:t>
            </a:r>
            <a:r>
              <a:rPr lang="fr-FR" sz="1600" b="1" i="1" kern="100" dirty="0" err="1">
                <a:effectLst/>
                <a:latin typeface="Times New Roman" panose="02020603050405020304" pitchFamily="18" charset="0"/>
                <a:ea typeface="Aptos" panose="020B0004020202020204" pitchFamily="34" charset="0"/>
                <a:cs typeface="Times New Roman" panose="02020603050405020304" pitchFamily="18" charset="0"/>
              </a:rPr>
              <a:t>Citizens</a:t>
            </a:r>
            <a:r>
              <a:rPr lang="fr-FR" sz="1600" b="1" i="1" kern="100" dirty="0">
                <a:effectLst/>
                <a:latin typeface="Times New Roman" panose="02020603050405020304" pitchFamily="18" charset="0"/>
                <a:ea typeface="Aptos" panose="020B0004020202020204" pitchFamily="34" charset="0"/>
                <a:cs typeface="Times New Roman" panose="02020603050405020304" pitchFamily="18" charset="0"/>
              </a:rPr>
              <a:t> of a Common </a:t>
            </a:r>
            <a:r>
              <a:rPr lang="fr-FR" sz="1600" b="1" i="1" kern="100" dirty="0" err="1">
                <a:effectLst/>
                <a:latin typeface="Times New Roman" panose="02020603050405020304" pitchFamily="18" charset="0"/>
                <a:ea typeface="Aptos" panose="020B0004020202020204" pitchFamily="34" charset="0"/>
                <a:cs typeface="Times New Roman" panose="02020603050405020304" pitchFamily="18" charset="0"/>
              </a:rPr>
              <a:t>Intellectual</a:t>
            </a:r>
            <a:r>
              <a:rPr lang="fr-FR" sz="1600" b="1" i="1" kern="100" dirty="0">
                <a:effectLst/>
                <a:latin typeface="Times New Roman" panose="02020603050405020304" pitchFamily="18" charset="0"/>
                <a:ea typeface="Aptos" panose="020B0004020202020204" pitchFamily="34" charset="0"/>
                <a:cs typeface="Times New Roman" panose="02020603050405020304" pitchFamily="18" charset="0"/>
              </a:rPr>
              <a:t> Homeland : The </a:t>
            </a:r>
            <a:r>
              <a:rPr lang="fr-FR" sz="1600" b="1" i="1" kern="100" dirty="0" err="1">
                <a:effectLst/>
                <a:latin typeface="Times New Roman" panose="02020603050405020304" pitchFamily="18" charset="0"/>
                <a:ea typeface="Aptos" panose="020B0004020202020204" pitchFamily="34" charset="0"/>
                <a:cs typeface="Times New Roman" panose="02020603050405020304" pitchFamily="18" charset="0"/>
              </a:rPr>
              <a:t>Transatlantic</a:t>
            </a:r>
            <a:r>
              <a:rPr lang="fr-FR" sz="1600" b="1" i="1" kern="100" dirty="0">
                <a:effectLst/>
                <a:latin typeface="Times New Roman" panose="02020603050405020304" pitchFamily="18" charset="0"/>
                <a:ea typeface="Aptos" panose="020B0004020202020204" pitchFamily="34" charset="0"/>
                <a:cs typeface="Times New Roman" panose="02020603050405020304" pitchFamily="18" charset="0"/>
              </a:rPr>
              <a:t> Origins of American </a:t>
            </a:r>
            <a:r>
              <a:rPr lang="fr-FR" sz="1600" b="1" i="1" kern="100" dirty="0" err="1">
                <a:effectLst/>
                <a:latin typeface="Times New Roman" panose="02020603050405020304" pitchFamily="18" charset="0"/>
                <a:ea typeface="Aptos" panose="020B0004020202020204" pitchFamily="34" charset="0"/>
                <a:cs typeface="Times New Roman" panose="02020603050405020304" pitchFamily="18" charset="0"/>
              </a:rPr>
              <a:t>Democracy</a:t>
            </a:r>
            <a:r>
              <a:rPr lang="fr-FR" sz="1600" b="1" i="1" kern="100" dirty="0">
                <a:effectLst/>
                <a:latin typeface="Times New Roman" panose="02020603050405020304" pitchFamily="18" charset="0"/>
                <a:ea typeface="Aptos" panose="020B0004020202020204" pitchFamily="34" charset="0"/>
                <a:cs typeface="Times New Roman" panose="02020603050405020304" pitchFamily="18" charset="0"/>
              </a:rPr>
              <a:t> and </a:t>
            </a:r>
            <a:r>
              <a:rPr lang="fr-FR" sz="1600" b="1" i="1" kern="100" dirty="0" err="1">
                <a:effectLst/>
                <a:latin typeface="Times New Roman" panose="02020603050405020304" pitchFamily="18" charset="0"/>
                <a:ea typeface="Aptos" panose="020B0004020202020204" pitchFamily="34" charset="0"/>
                <a:cs typeface="Times New Roman" panose="02020603050405020304" pitchFamily="18" charset="0"/>
              </a:rPr>
              <a:t>Nationhood</a:t>
            </a:r>
            <a:r>
              <a:rPr lang="fr-FR" sz="1600" b="1" i="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600" b="1" kern="100" dirty="0" err="1">
                <a:effectLst/>
                <a:latin typeface="Times New Roman" panose="02020603050405020304" pitchFamily="18" charset="0"/>
                <a:ea typeface="Aptos" panose="020B0004020202020204" pitchFamily="34" charset="0"/>
                <a:cs typeface="Times New Roman" panose="02020603050405020304" pitchFamily="18" charset="0"/>
              </a:rPr>
              <a:t>University</a:t>
            </a:r>
            <a:r>
              <a:rPr lang="fr-FR" sz="1600" b="1" kern="100" dirty="0">
                <a:effectLst/>
                <a:latin typeface="Times New Roman" panose="02020603050405020304" pitchFamily="18" charset="0"/>
                <a:ea typeface="Aptos" panose="020B0004020202020204" pitchFamily="34" charset="0"/>
                <a:cs typeface="Times New Roman" panose="02020603050405020304" pitchFamily="18" charset="0"/>
              </a:rPr>
              <a:t> of Virginia </a:t>
            </a:r>
            <a:r>
              <a:rPr lang="fr-FR" sz="1600" b="1" kern="100" dirty="0" err="1">
                <a:effectLst/>
                <a:latin typeface="Times New Roman" panose="02020603050405020304" pitchFamily="18" charset="0"/>
                <a:ea typeface="Aptos" panose="020B0004020202020204" pitchFamily="34" charset="0"/>
                <a:cs typeface="Times New Roman" panose="02020603050405020304" pitchFamily="18" charset="0"/>
              </a:rPr>
              <a:t>Press</a:t>
            </a:r>
            <a:r>
              <a:rPr lang="fr-FR" sz="1600" b="1" kern="100" dirty="0">
                <a:effectLst/>
                <a:latin typeface="Times New Roman" panose="02020603050405020304" pitchFamily="18" charset="0"/>
                <a:ea typeface="Aptos" panose="020B0004020202020204" pitchFamily="34" charset="0"/>
                <a:cs typeface="Times New Roman" panose="02020603050405020304" pitchFamily="18" charset="0"/>
              </a:rPr>
              <a:t>, 2015.</a:t>
            </a:r>
            <a:endParaRPr lang="fr-FR" sz="16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600" b="1" kern="100" dirty="0">
                <a:effectLst/>
                <a:latin typeface="Times New Roman" panose="02020603050405020304" pitchFamily="18" charset="0"/>
                <a:ea typeface="Aptos" panose="020B0004020202020204" pitchFamily="34" charset="0"/>
                <a:cs typeface="Times New Roman" panose="02020603050405020304" pitchFamily="18" charset="0"/>
              </a:rPr>
              <a:t>*Régent Frédéric, </a:t>
            </a:r>
            <a:r>
              <a:rPr lang="fr-FR" sz="1600" b="1" i="1" kern="100" dirty="0">
                <a:effectLst/>
                <a:latin typeface="Times New Roman" panose="02020603050405020304" pitchFamily="18" charset="0"/>
                <a:ea typeface="Aptos" panose="020B0004020202020204" pitchFamily="34" charset="0"/>
                <a:cs typeface="Times New Roman" panose="02020603050405020304" pitchFamily="18" charset="0"/>
              </a:rPr>
              <a:t>Esclavage, métissage, liberté. La Révolution française en Guadeloupe (1789-1802)</a:t>
            </a:r>
            <a:r>
              <a:rPr lang="fr-FR" sz="1600" b="1" kern="100" dirty="0">
                <a:effectLst/>
                <a:latin typeface="Times New Roman" panose="02020603050405020304" pitchFamily="18" charset="0"/>
                <a:ea typeface="Aptos" panose="020B0004020202020204" pitchFamily="34" charset="0"/>
                <a:cs typeface="Times New Roman" panose="02020603050405020304" pitchFamily="18" charset="0"/>
              </a:rPr>
              <a:t>, Grasset, 2004.</a:t>
            </a:r>
            <a:endParaRPr lang="fr-FR" sz="16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6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La révolution haïtienne des esclaves de Saint-Domingue, </a:t>
            </a:r>
            <a:r>
              <a:rPr lang="fr-FR" sz="160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L’Histoire,</a:t>
            </a:r>
            <a:r>
              <a:rPr lang="fr-FR" sz="16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n°531, mai 2025. </a:t>
            </a:r>
            <a:endParaRPr lang="fr-FR"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306878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06C5F-7441-12E4-F112-3CB1A6C2D6E1}"/>
            </a:ext>
          </a:extLst>
        </p:cNvPr>
        <p:cNvGrpSpPr/>
        <p:nvPr/>
      </p:nvGrpSpPr>
      <p:grpSpPr>
        <a:xfrm>
          <a:off x="0" y="0"/>
          <a:ext cx="0" cy="0"/>
          <a:chOff x="0" y="0"/>
          <a:chExt cx="0" cy="0"/>
        </a:xfrm>
      </p:grpSpPr>
      <p:sp>
        <p:nvSpPr>
          <p:cNvPr id="7" name="ZoneTexte 6">
            <a:extLst>
              <a:ext uri="{FF2B5EF4-FFF2-40B4-BE49-F238E27FC236}">
                <a16:creationId xmlns:a16="http://schemas.microsoft.com/office/drawing/2014/main" id="{E56F3E47-B66B-CD6C-FAAE-50DB8CCE5982}"/>
              </a:ext>
            </a:extLst>
          </p:cNvPr>
          <p:cNvSpPr txBox="1"/>
          <p:nvPr/>
        </p:nvSpPr>
        <p:spPr>
          <a:xfrm>
            <a:off x="476250" y="781348"/>
            <a:ext cx="11125200" cy="646331"/>
          </a:xfrm>
          <a:prstGeom prst="rect">
            <a:avLst/>
          </a:prstGeom>
          <a:noFill/>
        </p:spPr>
        <p:txBody>
          <a:bodyPr wrap="square">
            <a:spAutoFit/>
          </a:bodyPr>
          <a:lstStyle/>
          <a:p>
            <a:pPr marL="0" indent="0" algn="ctr">
              <a:buNone/>
            </a:pPr>
            <a:r>
              <a:rPr lang="fr-FR" sz="1800" b="1" u="sng" dirty="0"/>
              <a:t>L’Empire colonial français en Afrique : métropole et colonies, sociétés coloniales, de la conférence de Berlin (1884-1885) aux Accords d’Évian de 1962</a:t>
            </a:r>
            <a:endParaRPr lang="fr-FR" sz="1800" b="1" dirty="0"/>
          </a:p>
        </p:txBody>
      </p:sp>
      <p:sp>
        <p:nvSpPr>
          <p:cNvPr id="5" name="ZoneTexte 4">
            <a:extLst>
              <a:ext uri="{FF2B5EF4-FFF2-40B4-BE49-F238E27FC236}">
                <a16:creationId xmlns:a16="http://schemas.microsoft.com/office/drawing/2014/main" id="{7800482C-4043-4760-8C78-B037667DA2CB}"/>
              </a:ext>
            </a:extLst>
          </p:cNvPr>
          <p:cNvSpPr txBox="1"/>
          <p:nvPr/>
        </p:nvSpPr>
        <p:spPr>
          <a:xfrm>
            <a:off x="590550" y="1341951"/>
            <a:ext cx="11125200" cy="5800434"/>
          </a:xfrm>
          <a:prstGeom prst="rect">
            <a:avLst/>
          </a:prstGeom>
          <a:noFill/>
        </p:spPr>
        <p:txBody>
          <a:bodyPr wrap="square">
            <a:spAutoFit/>
          </a:bodyPr>
          <a:lstStyle/>
          <a:p>
            <a:pPr marL="342900" lvl="0" indent="-342900" algn="just">
              <a:lnSpc>
                <a:spcPct val="107000"/>
              </a:lnSpc>
              <a:spcAft>
                <a:spcPts val="800"/>
              </a:spcAft>
              <a:buFont typeface="Aptos" panose="020B0004020202020204" pitchFamily="34" charset="0"/>
              <a:buChar char="-"/>
            </a:pPr>
            <a:r>
              <a:rPr lang="fr-FR" sz="1300" u="sng" kern="100" dirty="0">
                <a:effectLst/>
                <a:latin typeface="Times New Roman" panose="02020603050405020304" pitchFamily="18" charset="0"/>
                <a:ea typeface="Aptos" panose="020B0004020202020204" pitchFamily="34" charset="0"/>
                <a:cs typeface="Times New Roman" panose="02020603050405020304" pitchFamily="18" charset="0"/>
              </a:rPr>
              <a:t>Généralités</a:t>
            </a:r>
            <a:r>
              <a:rPr lang="fr-FR" sz="1300" kern="100" dirty="0">
                <a:effectLst/>
                <a:latin typeface="Times New Roman" panose="02020603050405020304" pitchFamily="18" charset="0"/>
                <a:ea typeface="Aptos" panose="020B0004020202020204" pitchFamily="34" charset="0"/>
                <a:cs typeface="Times New Roman" panose="02020603050405020304" pitchFamily="18" charset="0"/>
              </a:rPr>
              <a:t> pour commencer</a:t>
            </a:r>
            <a:endParaRPr lang="fr-FR" sz="1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3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***COOPER Frederick, STOLER Ann Laura (</a:t>
            </a:r>
            <a:r>
              <a:rPr lang="fr-FR" sz="13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dir</a:t>
            </a:r>
            <a:r>
              <a:rPr lang="fr-FR" sz="13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a:t>
            </a:r>
            <a:r>
              <a:rPr lang="fr-FR" sz="130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Tensions of Empire. Colonial Culture in a Bourgeois World, </a:t>
            </a:r>
            <a:r>
              <a:rPr lang="fr-FR" sz="13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Berkeley, </a:t>
            </a:r>
            <a:r>
              <a:rPr lang="fr-FR" sz="13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University</a:t>
            </a:r>
            <a:r>
              <a:rPr lang="fr-FR" sz="13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of California </a:t>
            </a:r>
            <a:r>
              <a:rPr lang="fr-FR" sz="13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Press</a:t>
            </a:r>
            <a:r>
              <a:rPr lang="fr-FR" sz="13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1997 (traduction française : </a:t>
            </a:r>
            <a:r>
              <a:rPr lang="fr-FR" sz="130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Repenser le colonialisme</a:t>
            </a:r>
            <a:r>
              <a:rPr lang="fr-FR" sz="13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Paris, Payot &amp; Rivages, 2013).</a:t>
            </a:r>
            <a:endParaRPr lang="fr-FR" sz="1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BLANC Guillaume, </a:t>
            </a:r>
            <a:r>
              <a:rPr lang="fr-FR" sz="1300" b="1" i="1" kern="100" dirty="0">
                <a:effectLst/>
                <a:latin typeface="Times New Roman" panose="02020603050405020304" pitchFamily="18" charset="0"/>
                <a:ea typeface="Aptos" panose="020B0004020202020204" pitchFamily="34" charset="0"/>
                <a:cs typeface="Times New Roman" panose="02020603050405020304" pitchFamily="18" charset="0"/>
              </a:rPr>
              <a:t>Décolonisations. Histoires situées d’Afrique et d’Asie (XIXe – XXIe siècle), Paris</a:t>
            </a: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 Points, 2022. </a:t>
            </a:r>
            <a:endParaRPr lang="fr-FR" sz="1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3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BLANCHARD Pascal (</a:t>
            </a:r>
            <a:r>
              <a:rPr lang="fr-FR" sz="13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dir</a:t>
            </a:r>
            <a:r>
              <a:rPr lang="fr-FR" sz="13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a:t>
            </a:r>
            <a:r>
              <a:rPr lang="fr-FR" sz="130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Décolonisations françaises. La chute d’un empire, </a:t>
            </a:r>
            <a:r>
              <a:rPr lang="fr-FR" sz="13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Paris, La Martinière, 2020. </a:t>
            </a:r>
            <a:endParaRPr lang="fr-FR" sz="1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**BONIN Hubert, </a:t>
            </a:r>
            <a:r>
              <a:rPr lang="fr-FR" sz="1300" b="1" i="1" kern="100" dirty="0">
                <a:effectLst/>
                <a:latin typeface="Times New Roman" panose="02020603050405020304" pitchFamily="18" charset="0"/>
                <a:ea typeface="Aptos" panose="020B0004020202020204" pitchFamily="34" charset="0"/>
                <a:cs typeface="Times New Roman" panose="02020603050405020304" pitchFamily="18" charset="0"/>
              </a:rPr>
              <a:t>L’empire colonial français : de l’histoire aux héritages, XIXe-XXIe siècle</a:t>
            </a: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 Paris, Armand Colin, 2018.</a:t>
            </a:r>
            <a:endParaRPr lang="fr-FR" sz="1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***BUTLIN Robin A, </a:t>
            </a:r>
            <a:r>
              <a:rPr lang="fr-FR" sz="1300" b="1" i="1" kern="100" dirty="0" err="1">
                <a:effectLst/>
                <a:latin typeface="Times New Roman" panose="02020603050405020304" pitchFamily="18" charset="0"/>
                <a:ea typeface="Aptos" panose="020B0004020202020204" pitchFamily="34" charset="0"/>
                <a:cs typeface="Times New Roman" panose="02020603050405020304" pitchFamily="18" charset="0"/>
              </a:rPr>
              <a:t>Geographies</a:t>
            </a:r>
            <a:r>
              <a:rPr lang="fr-FR" sz="1300" b="1" i="1" kern="100" dirty="0">
                <a:effectLst/>
                <a:latin typeface="Times New Roman" panose="02020603050405020304" pitchFamily="18" charset="0"/>
                <a:ea typeface="Aptos" panose="020B0004020202020204" pitchFamily="34" charset="0"/>
                <a:cs typeface="Times New Roman" panose="02020603050405020304" pitchFamily="18" charset="0"/>
              </a:rPr>
              <a:t> of Empire. </a:t>
            </a:r>
            <a:r>
              <a:rPr lang="fr-FR" sz="1300" b="1" i="1" kern="100" dirty="0" err="1">
                <a:effectLst/>
                <a:latin typeface="Times New Roman" panose="02020603050405020304" pitchFamily="18" charset="0"/>
                <a:ea typeface="Aptos" panose="020B0004020202020204" pitchFamily="34" charset="0"/>
                <a:cs typeface="Times New Roman" panose="02020603050405020304" pitchFamily="18" charset="0"/>
              </a:rPr>
              <a:t>European</a:t>
            </a:r>
            <a:r>
              <a:rPr lang="fr-FR" sz="1300" b="1" i="1" kern="100" dirty="0">
                <a:effectLst/>
                <a:latin typeface="Times New Roman" panose="02020603050405020304" pitchFamily="18" charset="0"/>
                <a:ea typeface="Aptos" panose="020B0004020202020204" pitchFamily="34" charset="0"/>
                <a:cs typeface="Times New Roman" panose="02020603050405020304" pitchFamily="18" charset="0"/>
              </a:rPr>
              <a:t> Empires and Colonies c.  1880-1960, </a:t>
            </a: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Cambridge </a:t>
            </a:r>
            <a:r>
              <a:rPr lang="fr-FR" sz="1300" b="1" kern="100" dirty="0" err="1">
                <a:effectLst/>
                <a:latin typeface="Times New Roman" panose="02020603050405020304" pitchFamily="18" charset="0"/>
                <a:ea typeface="Aptos" panose="020B0004020202020204" pitchFamily="34" charset="0"/>
                <a:cs typeface="Times New Roman" panose="02020603050405020304" pitchFamily="18" charset="0"/>
              </a:rPr>
              <a:t>University</a:t>
            </a: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300" b="1" kern="100" dirty="0" err="1">
                <a:effectLst/>
                <a:latin typeface="Times New Roman" panose="02020603050405020304" pitchFamily="18" charset="0"/>
                <a:ea typeface="Aptos" panose="020B0004020202020204" pitchFamily="34" charset="0"/>
                <a:cs typeface="Times New Roman" panose="02020603050405020304" pitchFamily="18" charset="0"/>
              </a:rPr>
              <a:t>Press</a:t>
            </a: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 2009.</a:t>
            </a:r>
            <a:endParaRPr lang="fr-FR" sz="1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***COQUERY-VIDROVITCH Catherine, GOERG Odile (</a:t>
            </a:r>
            <a:r>
              <a:rPr lang="fr-FR" sz="1300" b="1" kern="100" dirty="0" err="1">
                <a:effectLst/>
                <a:latin typeface="Times New Roman" panose="02020603050405020304" pitchFamily="18" charset="0"/>
                <a:ea typeface="Aptos" panose="020B0004020202020204" pitchFamily="34" charset="0"/>
                <a:cs typeface="Times New Roman" panose="02020603050405020304" pitchFamily="18" charset="0"/>
              </a:rPr>
              <a:t>dir</a:t>
            </a: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300" b="1" i="1" kern="100" dirty="0">
                <a:effectLst/>
                <a:latin typeface="Times New Roman" panose="02020603050405020304" pitchFamily="18" charset="0"/>
                <a:ea typeface="Aptos" panose="020B0004020202020204" pitchFamily="34" charset="0"/>
                <a:cs typeface="Times New Roman" panose="02020603050405020304" pitchFamily="18" charset="0"/>
              </a:rPr>
              <a:t>L’Afrique occidentale au temps des Français. Colonisateurs et colonisés, 1860-1860, </a:t>
            </a: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Paris, La Découverte, 1992.</a:t>
            </a:r>
            <a:endParaRPr lang="fr-FR" sz="1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***D’ALMEIDA-TOPOR Hélène, </a:t>
            </a:r>
            <a:r>
              <a:rPr lang="fr-FR" sz="1300" b="1" i="1" kern="100" dirty="0">
                <a:effectLst/>
                <a:latin typeface="Times New Roman" panose="02020603050405020304" pitchFamily="18" charset="0"/>
                <a:ea typeface="Aptos" panose="020B0004020202020204" pitchFamily="34" charset="0"/>
                <a:cs typeface="Times New Roman" panose="02020603050405020304" pitchFamily="18" charset="0"/>
              </a:rPr>
              <a:t>L’Afrique du XXe siècle à nos jours, </a:t>
            </a: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Paris, Armand Colin, 2013 (</a:t>
            </a:r>
            <a:r>
              <a:rPr lang="fr-FR" sz="1300" b="1" kern="100" dirty="0" err="1">
                <a:effectLst/>
                <a:latin typeface="Times New Roman" panose="02020603050405020304" pitchFamily="18" charset="0"/>
                <a:ea typeface="Aptos" panose="020B0004020202020204" pitchFamily="34" charset="0"/>
                <a:cs typeface="Times New Roman" panose="02020603050405020304" pitchFamily="18" charset="0"/>
              </a:rPr>
              <a:t>lère</a:t>
            </a: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 éd. 1993).</a:t>
            </a:r>
            <a:endParaRPr lang="fr-FR" sz="1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***SINGARAVÉLOU Pierre (</a:t>
            </a:r>
            <a:r>
              <a:rPr lang="fr-FR" sz="1300" b="1" kern="100" dirty="0" err="1">
                <a:effectLst/>
                <a:latin typeface="Times New Roman" panose="02020603050405020304" pitchFamily="18" charset="0"/>
                <a:ea typeface="Aptos" panose="020B0004020202020204" pitchFamily="34" charset="0"/>
                <a:cs typeface="Times New Roman" panose="02020603050405020304" pitchFamily="18" charset="0"/>
              </a:rPr>
              <a:t>dir</a:t>
            </a: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300" b="1" i="1" kern="100" dirty="0">
                <a:effectLst/>
                <a:latin typeface="Times New Roman" panose="02020603050405020304" pitchFamily="18" charset="0"/>
                <a:ea typeface="Aptos" panose="020B0004020202020204" pitchFamily="34" charset="0"/>
                <a:cs typeface="Times New Roman" panose="02020603050405020304" pitchFamily="18" charset="0"/>
              </a:rPr>
              <a:t>Les empires coloniaux (XIXe – XXIe siècle), </a:t>
            </a: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Paris, Points, 2013.</a:t>
            </a:r>
            <a:endParaRPr lang="fr-FR" sz="1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3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WESSELING Henri, </a:t>
            </a:r>
            <a:r>
              <a:rPr lang="fr-FR" sz="130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Les empires coloniaux européens 1815-1919, </a:t>
            </a:r>
            <a:r>
              <a:rPr lang="fr-FR" sz="13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Folio histoire, 2009 (1</a:t>
            </a:r>
            <a:r>
              <a:rPr lang="fr-FR" sz="1300" b="1" kern="100" baseline="300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ère</a:t>
            </a:r>
            <a:r>
              <a:rPr lang="fr-FR" sz="13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édition 2003). </a:t>
            </a:r>
            <a:endParaRPr lang="fr-FR" sz="13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Font typeface="Aptos" panose="020B0004020202020204" pitchFamily="34" charset="0"/>
              <a:buChar char="-"/>
            </a:pPr>
            <a:r>
              <a:rPr lang="fr-FR" sz="1300" u="sng" kern="100" dirty="0">
                <a:effectLst/>
                <a:latin typeface="Times New Roman" panose="02020603050405020304" pitchFamily="18" charset="0"/>
                <a:ea typeface="Aptos" panose="020B0004020202020204" pitchFamily="34" charset="0"/>
                <a:cs typeface="Times New Roman" panose="02020603050405020304" pitchFamily="18" charset="0"/>
              </a:rPr>
              <a:t>Manuels de concours fichés sur </a:t>
            </a:r>
            <a:r>
              <a:rPr lang="fr-FR" sz="1300" u="sng" kern="100" dirty="0" err="1">
                <a:effectLst/>
                <a:latin typeface="Times New Roman" panose="02020603050405020304" pitchFamily="18" charset="0"/>
                <a:ea typeface="Aptos" panose="020B0004020202020204" pitchFamily="34" charset="0"/>
                <a:cs typeface="Times New Roman" panose="02020603050405020304" pitchFamily="18" charset="0"/>
              </a:rPr>
              <a:t>clio</a:t>
            </a:r>
            <a:endParaRPr lang="fr-FR" sz="1300" u="sng"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3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CLAVE Yannick (</a:t>
            </a:r>
            <a:r>
              <a:rPr lang="fr-FR" sz="13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dir</a:t>
            </a:r>
            <a:r>
              <a:rPr lang="fr-FR" sz="13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a:t>
            </a:r>
            <a:r>
              <a:rPr lang="fr-FR" sz="130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L’empire colonial français en Afrique: métropoles et colonies, sociétés coloniales, de la conférence de Berlin (1884-1885) aux Accords d’Evian (1962)</a:t>
            </a:r>
            <a:r>
              <a:rPr lang="fr-FR" sz="13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Ellipses, 2022.</a:t>
            </a:r>
            <a:endParaRPr lang="fr-FR" sz="1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3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SURUN Isabelle (</a:t>
            </a:r>
            <a:r>
              <a:rPr lang="fr-FR" sz="13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dir</a:t>
            </a:r>
            <a:r>
              <a:rPr lang="fr-FR" sz="13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a:t>
            </a:r>
            <a:r>
              <a:rPr lang="fr-FR" sz="130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L’empire colonial français en Afrique : métropole et colonies, sociétés coloniales</a:t>
            </a:r>
            <a:r>
              <a:rPr lang="fr-FR" sz="13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Paris, </a:t>
            </a:r>
            <a:r>
              <a:rPr lang="fr-FR" sz="13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Atlande</a:t>
            </a:r>
            <a:r>
              <a:rPr lang="fr-FR" sz="13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2022. </a:t>
            </a:r>
            <a:r>
              <a:rPr lang="fr-FR" sz="1300"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Il y a l’intro et l’</a:t>
            </a:r>
            <a:r>
              <a:rPr lang="fr-FR" sz="1300"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historio</a:t>
            </a:r>
            <a:r>
              <a:rPr lang="fr-FR" sz="1300"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ainsi que la partie repères</a:t>
            </a:r>
            <a:endParaRPr lang="fr-FR" sz="1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3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VERMEREN Pierre, D’ANDURAIN Julie, BEUCHER Benoît, BONIN Hubert, CANTIER Jacques (coll.), </a:t>
            </a:r>
            <a:r>
              <a:rPr lang="fr-FR" sz="130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L’empire colonial français en Afrique : métropole et colonies, sociétés coloniales</a:t>
            </a:r>
            <a:r>
              <a:rPr lang="fr-FR" sz="13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Paris, Ellipses, 2023.</a:t>
            </a:r>
            <a:endParaRPr lang="fr-FR" sz="1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fr-FR" sz="1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1767904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ACAD4DFC-79AA-54BC-3C44-FB7076A44AF4}"/>
              </a:ext>
            </a:extLst>
          </p:cNvPr>
          <p:cNvSpPr txBox="1"/>
          <p:nvPr/>
        </p:nvSpPr>
        <p:spPr>
          <a:xfrm>
            <a:off x="531019" y="728708"/>
            <a:ext cx="11129962" cy="5688993"/>
          </a:xfrm>
          <a:prstGeom prst="rect">
            <a:avLst/>
          </a:prstGeom>
          <a:noFill/>
        </p:spPr>
        <p:txBody>
          <a:bodyPr wrap="square">
            <a:spAutoFit/>
          </a:bodyPr>
          <a:lstStyle/>
          <a:p>
            <a:pPr marL="342900" lvl="0" indent="-342900" algn="just">
              <a:lnSpc>
                <a:spcPct val="107000"/>
              </a:lnSpc>
              <a:spcAft>
                <a:spcPts val="800"/>
              </a:spcAft>
              <a:buFont typeface="Aptos" panose="020B0004020202020204" pitchFamily="34" charset="0"/>
              <a:buChar char="-"/>
            </a:pPr>
            <a:r>
              <a:rPr lang="fr-FR" sz="1300" u="sng" kern="100" dirty="0">
                <a:effectLst/>
                <a:latin typeface="Times New Roman" panose="02020603050405020304" pitchFamily="18" charset="0"/>
                <a:ea typeface="Aptos" panose="020B0004020202020204" pitchFamily="34" charset="0"/>
                <a:cs typeface="Times New Roman" panose="02020603050405020304" pitchFamily="18" charset="0"/>
              </a:rPr>
              <a:t>Ouvrages collectifs pour prendre quelques chapitres</a:t>
            </a:r>
            <a:endParaRPr lang="fr-FR" sz="1300" u="sng"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3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ALAZARD Joëlle et BELLA Sihem (</a:t>
            </a:r>
            <a:r>
              <a:rPr lang="fr-FR" sz="13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dir</a:t>
            </a:r>
            <a:r>
              <a:rPr lang="fr-FR" sz="13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a:t>
            </a:r>
            <a:r>
              <a:rPr lang="fr-FR" sz="130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Nouveaux regards sur l’Afrique coloniale française, 1830-1962, </a:t>
            </a:r>
            <a:r>
              <a:rPr lang="fr-FR" sz="13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Paris, Bréal, 2021. BROCHEUX Pierre (</a:t>
            </a:r>
            <a:r>
              <a:rPr lang="fr-FR" sz="13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dir</a:t>
            </a:r>
            <a:r>
              <a:rPr lang="fr-FR" sz="13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a:t>
            </a:r>
            <a:r>
              <a:rPr lang="fr-FR" sz="130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Les décolonisations au XXe siècle. La fin des empires européens et japonais, </a:t>
            </a:r>
            <a:r>
              <a:rPr lang="fr-FR" sz="13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Paris, Armand Colin, 2012.</a:t>
            </a:r>
            <a:endParaRPr lang="fr-FR" sz="1300" kern="1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EL MECHAT Samia (</a:t>
            </a:r>
            <a:r>
              <a:rPr lang="fr-FR" sz="1300" b="1" kern="100" dirty="0" err="1">
                <a:effectLst/>
                <a:latin typeface="Times New Roman" panose="02020603050405020304" pitchFamily="18" charset="0"/>
                <a:ea typeface="Aptos" panose="020B0004020202020204" pitchFamily="34" charset="0"/>
                <a:cs typeface="Times New Roman" panose="02020603050405020304" pitchFamily="18" charset="0"/>
              </a:rPr>
              <a:t>dir</a:t>
            </a: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300" b="1" i="1" kern="100" dirty="0">
                <a:effectLst/>
                <a:latin typeface="Times New Roman" panose="02020603050405020304" pitchFamily="18" charset="0"/>
                <a:ea typeface="Aptos" panose="020B0004020202020204" pitchFamily="34" charset="0"/>
                <a:cs typeface="Times New Roman" panose="02020603050405020304" pitchFamily="18" charset="0"/>
              </a:rPr>
              <a:t>Coloniser, administrer, pacifier, XIXe-XXIe siècle, </a:t>
            </a: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Paris, CNRS Éditions, 2014.</a:t>
            </a:r>
            <a:endParaRPr lang="fr-FR" sz="1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FERRO Marc, </a:t>
            </a:r>
            <a:r>
              <a:rPr lang="fr-FR" sz="1300" b="1" i="1" kern="100" dirty="0">
                <a:effectLst/>
                <a:latin typeface="Times New Roman" panose="02020603050405020304" pitchFamily="18" charset="0"/>
                <a:ea typeface="Aptos" panose="020B0004020202020204" pitchFamily="34" charset="0"/>
                <a:cs typeface="Times New Roman" panose="02020603050405020304" pitchFamily="18" charset="0"/>
              </a:rPr>
              <a:t>Le livre noir du colonialisme (XVIe-XXIe siècle) : de l’extermination à la repentance, </a:t>
            </a: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Paris, Robert Laffont, 2003.</a:t>
            </a:r>
            <a:endParaRPr lang="fr-FR" sz="1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LORIN Amaury, TARAUD Christelle (</a:t>
            </a:r>
            <a:r>
              <a:rPr lang="fr-FR" sz="1300" b="1" kern="100" dirty="0" err="1">
                <a:effectLst/>
                <a:latin typeface="Times New Roman" panose="02020603050405020304" pitchFamily="18" charset="0"/>
                <a:ea typeface="Aptos" panose="020B0004020202020204" pitchFamily="34" charset="0"/>
                <a:cs typeface="Times New Roman" panose="02020603050405020304" pitchFamily="18" charset="0"/>
              </a:rPr>
              <a:t>dir</a:t>
            </a: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300" b="1" i="1" kern="100" dirty="0">
                <a:effectLst/>
                <a:latin typeface="Times New Roman" panose="02020603050405020304" pitchFamily="18" charset="0"/>
                <a:ea typeface="Aptos" panose="020B0004020202020204" pitchFamily="34" charset="0"/>
                <a:cs typeface="Times New Roman" panose="02020603050405020304" pitchFamily="18" charset="0"/>
              </a:rPr>
              <a:t>Nouvelle histoire des colonisations européennes. XIXe-XXe siècles, </a:t>
            </a: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Paris, PUF, 2013.</a:t>
            </a:r>
            <a:endParaRPr lang="fr-FR" sz="1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M’BOKOLO </a:t>
            </a:r>
            <a:r>
              <a:rPr lang="fr-FR" sz="1300" b="1" kern="100" dirty="0" err="1">
                <a:effectLst/>
                <a:latin typeface="Times New Roman" panose="02020603050405020304" pitchFamily="18" charset="0"/>
                <a:ea typeface="Aptos" panose="020B0004020202020204" pitchFamily="34" charset="0"/>
                <a:cs typeface="Times New Roman" panose="02020603050405020304" pitchFamily="18" charset="0"/>
              </a:rPr>
              <a:t>Elikia</a:t>
            </a: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300" b="1" kern="100" dirty="0" err="1">
                <a:effectLst/>
                <a:latin typeface="Times New Roman" panose="02020603050405020304" pitchFamily="18" charset="0"/>
                <a:ea typeface="Aptos" panose="020B0004020202020204" pitchFamily="34" charset="0"/>
                <a:cs typeface="Times New Roman" panose="02020603050405020304" pitchFamily="18" charset="0"/>
              </a:rPr>
              <a:t>dir</a:t>
            </a: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300" b="1" i="1" kern="100" dirty="0">
                <a:effectLst/>
                <a:latin typeface="Times New Roman" panose="02020603050405020304" pitchFamily="18" charset="0"/>
                <a:ea typeface="Aptos" panose="020B0004020202020204" pitchFamily="34" charset="0"/>
                <a:cs typeface="Times New Roman" panose="02020603050405020304" pitchFamily="18" charset="0"/>
              </a:rPr>
              <a:t>Afrique noire. Histoire et civilisations. T. II. Du XIXe siècle à nos jours, Paris</a:t>
            </a: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 Hatier-AUF, 2008 (1</a:t>
            </a:r>
            <a:r>
              <a:rPr lang="fr-FR" sz="1300" b="1" kern="100" baseline="30000" dirty="0">
                <a:effectLst/>
                <a:latin typeface="Times New Roman" panose="02020603050405020304" pitchFamily="18" charset="0"/>
                <a:ea typeface="Aptos" panose="020B0004020202020204" pitchFamily="34" charset="0"/>
                <a:cs typeface="Times New Roman" panose="02020603050405020304" pitchFamily="18" charset="0"/>
              </a:rPr>
              <a:t>ère</a:t>
            </a: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 édition 1993).</a:t>
            </a:r>
            <a:endParaRPr lang="fr-FR" sz="1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fr-FR" sz="13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Font typeface="Aptos" panose="020B0004020202020204" pitchFamily="34" charset="0"/>
              <a:buChar char="-"/>
            </a:pPr>
            <a:r>
              <a:rPr lang="fr-FR" sz="1300" u="sng" kern="100" dirty="0">
                <a:effectLst/>
                <a:latin typeface="Times New Roman" panose="02020603050405020304" pitchFamily="18" charset="0"/>
                <a:ea typeface="Aptos" panose="020B0004020202020204" pitchFamily="34" charset="0"/>
                <a:cs typeface="Times New Roman" panose="02020603050405020304" pitchFamily="18" charset="0"/>
              </a:rPr>
              <a:t>Des sujets particuliers</a:t>
            </a:r>
            <a:endParaRPr lang="fr-FR" sz="1300" u="sng"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AGERON Charles-Robert, « L’Exposition coloniale de 1931 – mythe républicain ou mythe impérial ? », dans NORA Pierre (</a:t>
            </a:r>
            <a:r>
              <a:rPr lang="fr-FR" sz="1300" b="1" kern="100" dirty="0" err="1">
                <a:effectLst/>
                <a:latin typeface="Times New Roman" panose="02020603050405020304" pitchFamily="18" charset="0"/>
                <a:ea typeface="Aptos" panose="020B0004020202020204" pitchFamily="34" charset="0"/>
                <a:cs typeface="Times New Roman" panose="02020603050405020304" pitchFamily="18" charset="0"/>
              </a:rPr>
              <a:t>dir</a:t>
            </a: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300" b="1" i="1" kern="100" dirty="0">
                <a:effectLst/>
                <a:latin typeface="Times New Roman" panose="02020603050405020304" pitchFamily="18" charset="0"/>
                <a:ea typeface="Aptos" panose="020B0004020202020204" pitchFamily="34" charset="0"/>
                <a:cs typeface="Times New Roman" panose="02020603050405020304" pitchFamily="18" charset="0"/>
              </a:rPr>
              <a:t>Les Lieux de mémoire, </a:t>
            </a: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tome 1, </a:t>
            </a:r>
            <a:r>
              <a:rPr lang="fr-FR" sz="1300" b="1" i="1" kern="100" dirty="0">
                <a:effectLst/>
                <a:latin typeface="Times New Roman" panose="02020603050405020304" pitchFamily="18" charset="0"/>
                <a:ea typeface="Aptos" panose="020B0004020202020204" pitchFamily="34" charset="0"/>
                <a:cs typeface="Times New Roman" panose="02020603050405020304" pitchFamily="18" charset="0"/>
              </a:rPr>
              <a:t>La République, </a:t>
            </a: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Paris, Gallimard, 1984, p. 561-591. </a:t>
            </a:r>
            <a:endParaRPr lang="fr-FR" sz="1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BAT Jean-Pierre et COURTIN Nicolas (</a:t>
            </a:r>
            <a:r>
              <a:rPr lang="fr-FR" sz="1300" b="1" kern="100" dirty="0" err="1">
                <a:effectLst/>
                <a:latin typeface="Times New Roman" panose="02020603050405020304" pitchFamily="18" charset="0"/>
                <a:ea typeface="Aptos" panose="020B0004020202020204" pitchFamily="34" charset="0"/>
                <a:cs typeface="Times New Roman" panose="02020603050405020304" pitchFamily="18" charset="0"/>
              </a:rPr>
              <a:t>dir</a:t>
            </a: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300" b="1" i="1" kern="100" dirty="0">
                <a:effectLst/>
                <a:latin typeface="Times New Roman" panose="02020603050405020304" pitchFamily="18" charset="0"/>
                <a:ea typeface="Aptos" panose="020B0004020202020204" pitchFamily="34" charset="0"/>
                <a:cs typeface="Times New Roman" panose="02020603050405020304" pitchFamily="18" charset="0"/>
              </a:rPr>
              <a:t>Maintenir l’ordre colonial : Afrique et Madagascar (XIXe-XXe siècles), </a:t>
            </a: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Rennes, Presses universitaires de Rennes, 2012. </a:t>
            </a:r>
            <a:endParaRPr lang="fr-FR" sz="1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SINGARAVÉLOU Pierre (</a:t>
            </a:r>
            <a:r>
              <a:rPr lang="fr-FR" sz="1300" b="1" kern="100" dirty="0" err="1">
                <a:effectLst/>
                <a:latin typeface="Times New Roman" panose="02020603050405020304" pitchFamily="18" charset="0"/>
                <a:ea typeface="Aptos" panose="020B0004020202020204" pitchFamily="34" charset="0"/>
                <a:cs typeface="Times New Roman" panose="02020603050405020304" pitchFamily="18" charset="0"/>
              </a:rPr>
              <a:t>dir</a:t>
            </a: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300" b="1" i="1" kern="100" dirty="0">
                <a:effectLst/>
                <a:latin typeface="Times New Roman" panose="02020603050405020304" pitchFamily="18" charset="0"/>
                <a:ea typeface="Aptos" panose="020B0004020202020204" pitchFamily="34" charset="0"/>
                <a:cs typeface="Times New Roman" panose="02020603050405020304" pitchFamily="18" charset="0"/>
              </a:rPr>
              <a:t>L’Empire des géographes. Géographie, exploration et colonisation, XIXe – XXe siècle, </a:t>
            </a: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Paris, Belin, 2008.</a:t>
            </a:r>
            <a:endParaRPr lang="fr-FR" sz="1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HARBI Mohammed et STORA Benjamin (</a:t>
            </a:r>
            <a:r>
              <a:rPr lang="fr-FR" sz="1300" b="1" kern="100" dirty="0" err="1">
                <a:effectLst/>
                <a:latin typeface="Times New Roman" panose="02020603050405020304" pitchFamily="18" charset="0"/>
                <a:ea typeface="Aptos" panose="020B0004020202020204" pitchFamily="34" charset="0"/>
                <a:cs typeface="Times New Roman" panose="02020603050405020304" pitchFamily="18" charset="0"/>
              </a:rPr>
              <a:t>dir</a:t>
            </a: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300" b="1" i="1" kern="100" dirty="0">
                <a:effectLst/>
                <a:latin typeface="Times New Roman" panose="02020603050405020304" pitchFamily="18" charset="0"/>
                <a:ea typeface="Aptos" panose="020B0004020202020204" pitchFamily="34" charset="0"/>
                <a:cs typeface="Times New Roman" panose="02020603050405020304" pitchFamily="18" charset="0"/>
              </a:rPr>
              <a:t>La Guerre d’Algérie. 1954-2004, la fin de l’amnésie, </a:t>
            </a: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Paris, Robert Laffont, 2004.</a:t>
            </a:r>
            <a:endParaRPr lang="fr-FR" sz="1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HUGON Anne (</a:t>
            </a:r>
            <a:r>
              <a:rPr lang="fr-FR" sz="1300" b="1" kern="100" dirty="0" err="1">
                <a:effectLst/>
                <a:latin typeface="Times New Roman" panose="02020603050405020304" pitchFamily="18" charset="0"/>
                <a:ea typeface="Aptos" panose="020B0004020202020204" pitchFamily="34" charset="0"/>
                <a:cs typeface="Times New Roman" panose="02020603050405020304" pitchFamily="18" charset="0"/>
              </a:rPr>
              <a:t>dir</a:t>
            </a: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fr-FR" sz="1300" b="1" i="1" kern="100" dirty="0">
                <a:effectLst/>
                <a:latin typeface="Times New Roman" panose="02020603050405020304" pitchFamily="18" charset="0"/>
                <a:ea typeface="Aptos" panose="020B0004020202020204" pitchFamily="34" charset="0"/>
                <a:cs typeface="Times New Roman" panose="02020603050405020304" pitchFamily="18" charset="0"/>
              </a:rPr>
              <a:t>Histoire des femmes en situation coloniale. Afrique-Asie (XXe siècle), </a:t>
            </a:r>
            <a:r>
              <a:rPr lang="fr-FR" sz="1300" b="1" kern="100" dirty="0">
                <a:effectLst/>
                <a:latin typeface="Times New Roman" panose="02020603050405020304" pitchFamily="18" charset="0"/>
                <a:ea typeface="Aptos" panose="020B0004020202020204" pitchFamily="34" charset="0"/>
                <a:cs typeface="Times New Roman" panose="02020603050405020304" pitchFamily="18" charset="0"/>
              </a:rPr>
              <a:t>Paris, Karthala, 2004.</a:t>
            </a:r>
            <a:endParaRPr lang="fr-FR" sz="1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3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Les sociétés coloniales du côté des femmes », </a:t>
            </a:r>
            <a:r>
              <a:rPr lang="fr-FR" sz="1300" b="1" i="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L’Histoire</a:t>
            </a:r>
            <a:r>
              <a:rPr lang="fr-FR" sz="13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n° 371, janvier 2012. </a:t>
            </a:r>
            <a:endParaRPr lang="fr-FR" sz="1300" kern="1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fr-FR" sz="13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LAUQUIN Mickaël, L’Afrique coloniale : une présence prédatrice liée à une vision de la finitude du monde. D'après la lecture du Monde confisqué. Essai sur le capitalisme de la finitude d'Arnaud </a:t>
            </a:r>
            <a:r>
              <a:rPr lang="fr-FR" sz="1300" b="1" kern="100" dirty="0" err="1">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Orain</a:t>
            </a:r>
            <a:r>
              <a:rPr lang="fr-FR" sz="1300" b="1" kern="100" dirty="0">
                <a:effectLst/>
                <a:highlight>
                  <a:srgbClr val="00FF00"/>
                </a:highlight>
                <a:latin typeface="Times New Roman" panose="02020603050405020304" pitchFamily="18" charset="0"/>
                <a:ea typeface="Aptos" panose="020B0004020202020204" pitchFamily="34" charset="0"/>
                <a:cs typeface="Times New Roman" panose="02020603050405020304" pitchFamily="18" charset="0"/>
              </a:rPr>
              <a:t> (Flammarion, 2025). </a:t>
            </a:r>
            <a:endParaRPr lang="fr-FR" sz="1300" kern="100" dirty="0">
              <a:effectLst/>
              <a:highlight>
                <a:srgbClr val="00FF00"/>
              </a:highligh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39880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6767F8-D3F4-F7A3-D248-21F9BEFDA335}"/>
              </a:ext>
            </a:extLst>
          </p:cNvPr>
          <p:cNvSpPr>
            <a:spLocks noGrp="1"/>
          </p:cNvSpPr>
          <p:nvPr>
            <p:ph type="title"/>
          </p:nvPr>
        </p:nvSpPr>
        <p:spPr/>
        <p:txBody>
          <a:bodyPr/>
          <a:lstStyle/>
          <a:p>
            <a:pPr algn="ctr"/>
            <a:r>
              <a:rPr lang="fr-FR" dirty="0"/>
              <a:t>Les rapports de jury</a:t>
            </a:r>
          </a:p>
        </p:txBody>
      </p:sp>
      <p:pic>
        <p:nvPicPr>
          <p:cNvPr id="4" name="Image 3" descr="Une image contenant texte, capture d’écran, Police, nombre&#10;&#10;Le contenu généré par l’IA peut être incorrect.">
            <a:extLst>
              <a:ext uri="{FF2B5EF4-FFF2-40B4-BE49-F238E27FC236}">
                <a16:creationId xmlns:a16="http://schemas.microsoft.com/office/drawing/2014/main" id="{30B8F0D5-48E3-1498-6BB7-67349B4FB255}"/>
              </a:ext>
            </a:extLst>
          </p:cNvPr>
          <p:cNvPicPr>
            <a:picLocks noChangeAspect="1"/>
          </p:cNvPicPr>
          <p:nvPr/>
        </p:nvPicPr>
        <p:blipFill>
          <a:blip r:embed="rId2"/>
          <a:stretch>
            <a:fillRect/>
          </a:stretch>
        </p:blipFill>
        <p:spPr>
          <a:xfrm>
            <a:off x="630242" y="1806356"/>
            <a:ext cx="11040550" cy="4073236"/>
          </a:xfrm>
          <a:prstGeom prst="rect">
            <a:avLst/>
          </a:prstGeom>
        </p:spPr>
      </p:pic>
    </p:spTree>
    <p:extLst>
      <p:ext uri="{BB962C8B-B14F-4D97-AF65-F5344CB8AC3E}">
        <p14:creationId xmlns:p14="http://schemas.microsoft.com/office/powerpoint/2010/main" val="2562456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texte, capture d’écran, Police, nombre&#10;&#10;Le contenu généré par l’IA peut être incorrect.">
            <a:extLst>
              <a:ext uri="{FF2B5EF4-FFF2-40B4-BE49-F238E27FC236}">
                <a16:creationId xmlns:a16="http://schemas.microsoft.com/office/drawing/2014/main" id="{85A4B28D-EE4C-79A0-7AEC-88D6A84A6558}"/>
              </a:ext>
            </a:extLst>
          </p:cNvPr>
          <p:cNvPicPr>
            <a:picLocks noChangeAspect="1"/>
          </p:cNvPicPr>
          <p:nvPr/>
        </p:nvPicPr>
        <p:blipFill>
          <a:blip r:embed="rId2"/>
          <a:stretch>
            <a:fillRect/>
          </a:stretch>
        </p:blipFill>
        <p:spPr>
          <a:xfrm>
            <a:off x="250390" y="1064462"/>
            <a:ext cx="11691219" cy="4729076"/>
          </a:xfrm>
          <a:prstGeom prst="rect">
            <a:avLst/>
          </a:prstGeom>
        </p:spPr>
      </p:pic>
    </p:spTree>
    <p:extLst>
      <p:ext uri="{BB962C8B-B14F-4D97-AF65-F5344CB8AC3E}">
        <p14:creationId xmlns:p14="http://schemas.microsoft.com/office/powerpoint/2010/main" val="13230047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B800FEB4-999D-2FDA-5908-799D7F809035}"/>
              </a:ext>
            </a:extLst>
          </p:cNvPr>
          <p:cNvGraphicFramePr>
            <a:graphicFrameLocks noGrp="1"/>
          </p:cNvGraphicFramePr>
          <p:nvPr>
            <p:extLst>
              <p:ext uri="{D42A27DB-BD31-4B8C-83A1-F6EECF244321}">
                <p14:modId xmlns:p14="http://schemas.microsoft.com/office/powerpoint/2010/main" val="1620590892"/>
              </p:ext>
            </p:extLst>
          </p:nvPr>
        </p:nvGraphicFramePr>
        <p:xfrm>
          <a:off x="734291" y="967603"/>
          <a:ext cx="10723418" cy="5409314"/>
        </p:xfrm>
        <a:graphic>
          <a:graphicData uri="http://schemas.openxmlformats.org/drawingml/2006/table">
            <a:tbl>
              <a:tblPr firstRow="1" firstCol="1" bandRow="1">
                <a:tableStyleId>{5C22544A-7EE6-4342-B048-85BDC9FD1C3A}</a:tableStyleId>
              </a:tblPr>
              <a:tblGrid>
                <a:gridCol w="2680409">
                  <a:extLst>
                    <a:ext uri="{9D8B030D-6E8A-4147-A177-3AD203B41FA5}">
                      <a16:colId xmlns:a16="http://schemas.microsoft.com/office/drawing/2014/main" val="1505374568"/>
                    </a:ext>
                  </a:extLst>
                </a:gridCol>
                <a:gridCol w="2680409">
                  <a:extLst>
                    <a:ext uri="{9D8B030D-6E8A-4147-A177-3AD203B41FA5}">
                      <a16:colId xmlns:a16="http://schemas.microsoft.com/office/drawing/2014/main" val="4120357945"/>
                    </a:ext>
                  </a:extLst>
                </a:gridCol>
                <a:gridCol w="2681300">
                  <a:extLst>
                    <a:ext uri="{9D8B030D-6E8A-4147-A177-3AD203B41FA5}">
                      <a16:colId xmlns:a16="http://schemas.microsoft.com/office/drawing/2014/main" val="1164748414"/>
                    </a:ext>
                  </a:extLst>
                </a:gridCol>
                <a:gridCol w="2681300">
                  <a:extLst>
                    <a:ext uri="{9D8B030D-6E8A-4147-A177-3AD203B41FA5}">
                      <a16:colId xmlns:a16="http://schemas.microsoft.com/office/drawing/2014/main" val="2315653784"/>
                    </a:ext>
                  </a:extLst>
                </a:gridCol>
              </a:tblGrid>
              <a:tr h="472504">
                <a:tc>
                  <a:txBody>
                    <a:bodyPr/>
                    <a:lstStyle/>
                    <a:p>
                      <a:pPr algn="just">
                        <a:lnSpc>
                          <a:spcPct val="107000"/>
                        </a:lnSpc>
                        <a:spcAft>
                          <a:spcPts val="800"/>
                        </a:spcAft>
                        <a:buNone/>
                      </a:pPr>
                      <a:r>
                        <a:rPr lang="fr-FR" sz="2800" kern="100">
                          <a:effectLst/>
                        </a:rPr>
                        <a:t> </a:t>
                      </a:r>
                      <a:endParaRPr lang="fr-FR" sz="2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fr-FR" sz="2800" kern="100">
                          <a:effectLst/>
                        </a:rPr>
                        <a:t>2024</a:t>
                      </a:r>
                      <a:endParaRPr lang="fr-FR" sz="2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fr-FR" sz="2800" kern="100">
                          <a:effectLst/>
                        </a:rPr>
                        <a:t>2025</a:t>
                      </a:r>
                      <a:endParaRPr lang="fr-FR" sz="2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fr-FR" sz="2800" kern="100" dirty="0">
                          <a:effectLst/>
                          <a:latin typeface="Aptos" panose="020B0004020202020204" pitchFamily="34" charset="0"/>
                          <a:ea typeface="Aptos" panose="020B0004020202020204" pitchFamily="34" charset="0"/>
                          <a:cs typeface="Times New Roman" panose="02020603050405020304" pitchFamily="18" charset="0"/>
                        </a:rPr>
                        <a:t>2026</a:t>
                      </a:r>
                    </a:p>
                  </a:txBody>
                  <a:tcPr marL="68580" marR="68580" marT="0" marB="0"/>
                </a:tc>
                <a:extLst>
                  <a:ext uri="{0D108BD9-81ED-4DB2-BD59-A6C34878D82A}">
                    <a16:rowId xmlns:a16="http://schemas.microsoft.com/office/drawing/2014/main" val="391352702"/>
                  </a:ext>
                </a:extLst>
              </a:tr>
              <a:tr h="472504">
                <a:tc>
                  <a:txBody>
                    <a:bodyPr/>
                    <a:lstStyle/>
                    <a:p>
                      <a:pPr algn="just">
                        <a:lnSpc>
                          <a:spcPct val="107000"/>
                        </a:lnSpc>
                        <a:spcAft>
                          <a:spcPts val="800"/>
                        </a:spcAft>
                        <a:buNone/>
                      </a:pPr>
                      <a:r>
                        <a:rPr lang="fr-FR" sz="2800" kern="100">
                          <a:effectLst/>
                        </a:rPr>
                        <a:t>Nombre de postes ouverts</a:t>
                      </a:r>
                      <a:endParaRPr lang="fr-FR" sz="2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fr-FR" sz="2800" kern="100">
                          <a:effectLst/>
                        </a:rPr>
                        <a:t>115+16</a:t>
                      </a:r>
                      <a:endParaRPr lang="fr-FR" sz="2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fr-FR" sz="2800" kern="100" dirty="0">
                          <a:effectLst/>
                        </a:rPr>
                        <a:t>115 +15</a:t>
                      </a:r>
                      <a:endParaRPr lang="fr-FR" sz="2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fr-FR" sz="2800" kern="100" dirty="0">
                          <a:effectLst/>
                          <a:latin typeface="Aptos" panose="020B0004020202020204" pitchFamily="34" charset="0"/>
                          <a:ea typeface="Aptos" panose="020B0004020202020204" pitchFamily="34" charset="0"/>
                          <a:cs typeface="Times New Roman" panose="02020603050405020304" pitchFamily="18" charset="0"/>
                        </a:rPr>
                        <a:t>120 + 15</a:t>
                      </a:r>
                    </a:p>
                  </a:txBody>
                  <a:tcPr marL="68580" marR="68580" marT="0" marB="0"/>
                </a:tc>
                <a:extLst>
                  <a:ext uri="{0D108BD9-81ED-4DB2-BD59-A6C34878D82A}">
                    <a16:rowId xmlns:a16="http://schemas.microsoft.com/office/drawing/2014/main" val="163424698"/>
                  </a:ext>
                </a:extLst>
              </a:tr>
              <a:tr h="472504">
                <a:tc>
                  <a:txBody>
                    <a:bodyPr/>
                    <a:lstStyle/>
                    <a:p>
                      <a:pPr algn="just">
                        <a:lnSpc>
                          <a:spcPct val="107000"/>
                        </a:lnSpc>
                        <a:spcAft>
                          <a:spcPts val="800"/>
                        </a:spcAft>
                        <a:buNone/>
                      </a:pPr>
                      <a:r>
                        <a:rPr lang="fr-FR" sz="2800" kern="100">
                          <a:effectLst/>
                        </a:rPr>
                        <a:t>Nombre d’inscrits</a:t>
                      </a:r>
                      <a:endParaRPr lang="fr-FR" sz="2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fr-FR" sz="2800" kern="100" dirty="0">
                          <a:effectLst/>
                        </a:rPr>
                        <a:t>1190+197</a:t>
                      </a:r>
                      <a:endParaRPr lang="fr-FR" sz="2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fr-FR" sz="2800" kern="100">
                          <a:effectLst/>
                        </a:rPr>
                        <a:t>1185+216</a:t>
                      </a:r>
                      <a:endParaRPr lang="fr-FR" sz="2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fr-FR" sz="2800" kern="100" dirty="0">
                          <a:effectLst/>
                          <a:latin typeface="Aptos" panose="020B0004020202020204" pitchFamily="34" charset="0"/>
                          <a:ea typeface="Aptos" panose="020B0004020202020204" pitchFamily="34" charset="0"/>
                          <a:cs typeface="Times New Roman" panose="02020603050405020304" pitchFamily="18" charset="0"/>
                        </a:rPr>
                        <a:t>1199 + 207</a:t>
                      </a:r>
                    </a:p>
                  </a:txBody>
                  <a:tcPr marL="68580" marR="68580" marT="0" marB="0"/>
                </a:tc>
                <a:extLst>
                  <a:ext uri="{0D108BD9-81ED-4DB2-BD59-A6C34878D82A}">
                    <a16:rowId xmlns:a16="http://schemas.microsoft.com/office/drawing/2014/main" val="1744530195"/>
                  </a:ext>
                </a:extLst>
              </a:tr>
              <a:tr h="963426">
                <a:tc>
                  <a:txBody>
                    <a:bodyPr/>
                    <a:lstStyle/>
                    <a:p>
                      <a:pPr algn="just">
                        <a:lnSpc>
                          <a:spcPct val="107000"/>
                        </a:lnSpc>
                        <a:spcAft>
                          <a:spcPts val="800"/>
                        </a:spcAft>
                        <a:buNone/>
                      </a:pPr>
                      <a:r>
                        <a:rPr lang="fr-FR" sz="2800" kern="100">
                          <a:effectLst/>
                        </a:rPr>
                        <a:t>Nombre de présents à la 1</a:t>
                      </a:r>
                      <a:r>
                        <a:rPr lang="fr-FR" sz="2800" kern="100" baseline="30000">
                          <a:effectLst/>
                        </a:rPr>
                        <a:t>ère</a:t>
                      </a:r>
                      <a:r>
                        <a:rPr lang="fr-FR" sz="2800" kern="100">
                          <a:effectLst/>
                        </a:rPr>
                        <a:t> épreuve</a:t>
                      </a:r>
                      <a:endParaRPr lang="fr-FR" sz="2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fr-FR" sz="2800" kern="100" dirty="0">
                          <a:effectLst/>
                        </a:rPr>
                        <a:t>893</a:t>
                      </a:r>
                      <a:endParaRPr lang="fr-FR" sz="2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fr-FR" sz="2800" kern="100">
                          <a:effectLst/>
                        </a:rPr>
                        <a:t>942</a:t>
                      </a:r>
                      <a:endParaRPr lang="fr-FR" sz="2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fr-FR" sz="2800" kern="100" dirty="0">
                          <a:effectLst/>
                          <a:latin typeface="Aptos" panose="020B0004020202020204" pitchFamily="34" charset="0"/>
                          <a:ea typeface="Aptos" panose="020B0004020202020204" pitchFamily="34" charset="0"/>
                          <a:cs typeface="Times New Roman" panose="02020603050405020304" pitchFamily="18" charset="0"/>
                        </a:rPr>
                        <a:t>990</a:t>
                      </a:r>
                    </a:p>
                  </a:txBody>
                  <a:tcPr marL="68580" marR="68580" marT="0" marB="0"/>
                </a:tc>
                <a:extLst>
                  <a:ext uri="{0D108BD9-81ED-4DB2-BD59-A6C34878D82A}">
                    <a16:rowId xmlns:a16="http://schemas.microsoft.com/office/drawing/2014/main" val="1766710745"/>
                  </a:ext>
                </a:extLst>
              </a:tr>
              <a:tr h="472504">
                <a:tc>
                  <a:txBody>
                    <a:bodyPr/>
                    <a:lstStyle/>
                    <a:p>
                      <a:pPr algn="just">
                        <a:lnSpc>
                          <a:spcPct val="107000"/>
                        </a:lnSpc>
                        <a:spcAft>
                          <a:spcPts val="800"/>
                        </a:spcAft>
                        <a:buNone/>
                      </a:pPr>
                      <a:r>
                        <a:rPr lang="fr-FR" sz="2800" kern="100">
                          <a:effectLst/>
                        </a:rPr>
                        <a:t>Nombre d’admissibles </a:t>
                      </a:r>
                      <a:endParaRPr lang="fr-FR" sz="2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fr-FR" sz="2800" kern="100">
                          <a:effectLst/>
                        </a:rPr>
                        <a:t>201+23</a:t>
                      </a:r>
                      <a:endParaRPr lang="fr-FR" sz="2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fr-FR" sz="2800" kern="100">
                          <a:effectLst/>
                        </a:rPr>
                        <a:t>206+34</a:t>
                      </a:r>
                      <a:endParaRPr lang="fr-FR" sz="2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fr-FR" sz="2800" kern="100" dirty="0">
                          <a:effectLst/>
                          <a:latin typeface="Aptos" panose="020B0004020202020204" pitchFamily="34" charset="0"/>
                          <a:ea typeface="Aptos" panose="020B0004020202020204" pitchFamily="34" charset="0"/>
                          <a:cs typeface="Times New Roman" panose="02020603050405020304" pitchFamily="18" charset="0"/>
                        </a:rPr>
                        <a:t>239</a:t>
                      </a:r>
                    </a:p>
                  </a:txBody>
                  <a:tcPr marL="68580" marR="68580" marT="0" marB="0"/>
                </a:tc>
                <a:extLst>
                  <a:ext uri="{0D108BD9-81ED-4DB2-BD59-A6C34878D82A}">
                    <a16:rowId xmlns:a16="http://schemas.microsoft.com/office/drawing/2014/main" val="2180044938"/>
                  </a:ext>
                </a:extLst>
              </a:tr>
              <a:tr h="472504">
                <a:tc>
                  <a:txBody>
                    <a:bodyPr/>
                    <a:lstStyle/>
                    <a:p>
                      <a:pPr algn="just">
                        <a:lnSpc>
                          <a:spcPct val="107000"/>
                        </a:lnSpc>
                        <a:spcAft>
                          <a:spcPts val="800"/>
                        </a:spcAft>
                        <a:buNone/>
                      </a:pPr>
                      <a:r>
                        <a:rPr lang="fr-FR" sz="2800" kern="100">
                          <a:effectLst/>
                        </a:rPr>
                        <a:t>Barre d’admissibilité</a:t>
                      </a:r>
                      <a:endParaRPr lang="fr-FR" sz="2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fr-FR" sz="2800" kern="100" dirty="0">
                          <a:effectLst/>
                        </a:rPr>
                        <a:t>10,16/20 (30,5 points)</a:t>
                      </a:r>
                      <a:endParaRPr lang="fr-FR" sz="2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fr-FR" sz="2800" kern="100" dirty="0">
                          <a:effectLst/>
                        </a:rPr>
                        <a:t>10,33/20 (31 points)</a:t>
                      </a:r>
                      <a:endParaRPr lang="fr-FR" sz="2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fr-FR" sz="2800" kern="100" dirty="0">
                          <a:effectLst/>
                        </a:rPr>
                        <a:t>10,5/20 (31,5 points)</a:t>
                      </a:r>
                      <a:endParaRPr lang="fr-FR" sz="2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94898187"/>
                  </a:ext>
                </a:extLst>
              </a:tr>
            </a:tbl>
          </a:graphicData>
        </a:graphic>
      </p:graphicFrame>
    </p:spTree>
    <p:extLst>
      <p:ext uri="{BB962C8B-B14F-4D97-AF65-F5344CB8AC3E}">
        <p14:creationId xmlns:p14="http://schemas.microsoft.com/office/powerpoint/2010/main" val="2218611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CDE85C-F02C-E72C-EBF8-49E0BD08D3E2}"/>
              </a:ext>
            </a:extLst>
          </p:cNvPr>
          <p:cNvSpPr>
            <a:spLocks noGrp="1"/>
          </p:cNvSpPr>
          <p:nvPr>
            <p:ph type="title"/>
          </p:nvPr>
        </p:nvSpPr>
        <p:spPr/>
        <p:txBody>
          <a:bodyPr>
            <a:normAutofit fontScale="90000"/>
          </a:bodyPr>
          <a:lstStyle/>
          <a:p>
            <a:pPr algn="ctr"/>
            <a:r>
              <a:rPr lang="fr-FR" dirty="0"/>
              <a:t>Réfléchir à l’option pour la 3</a:t>
            </a:r>
            <a:r>
              <a:rPr lang="fr-FR" baseline="30000" dirty="0"/>
              <a:t>e</a:t>
            </a:r>
            <a:r>
              <a:rPr lang="fr-FR" dirty="0"/>
              <a:t> épreuve au moment de l’inscription</a:t>
            </a:r>
            <a:br>
              <a:rPr lang="fr-FR" dirty="0"/>
            </a:br>
            <a:endParaRPr lang="fr-FR" dirty="0"/>
          </a:p>
        </p:txBody>
      </p:sp>
      <p:sp>
        <p:nvSpPr>
          <p:cNvPr id="3" name="Espace réservé du contenu 2">
            <a:extLst>
              <a:ext uri="{FF2B5EF4-FFF2-40B4-BE49-F238E27FC236}">
                <a16:creationId xmlns:a16="http://schemas.microsoft.com/office/drawing/2014/main" id="{9C1EEB05-019A-A11E-E5DE-A642E2986743}"/>
              </a:ext>
            </a:extLst>
          </p:cNvPr>
          <p:cNvSpPr>
            <a:spLocks noGrp="1"/>
          </p:cNvSpPr>
          <p:nvPr>
            <p:ph idx="1"/>
          </p:nvPr>
        </p:nvSpPr>
        <p:spPr>
          <a:xfrm>
            <a:off x="518160" y="2441448"/>
            <a:ext cx="11155680" cy="3767328"/>
          </a:xfrm>
        </p:spPr>
        <p:txBody>
          <a:bodyPr>
            <a:noAutofit/>
          </a:bodyPr>
          <a:lstStyle/>
          <a:p>
            <a:pPr marL="0" indent="0">
              <a:buNone/>
            </a:pPr>
            <a:r>
              <a:rPr lang="fr-FR" sz="1600" dirty="0"/>
              <a:t>Il faut d’abord rappeler que si le candidat choisit l’histoire, il passera 2 épreuves écrites en histoire, et devra donc préparer les 2 questions avec soin. Quant à la géographie, il aura 50% de chance (ou de malchance) de tomber à l’écrit sur le sujet qu’il aime le moins.</a:t>
            </a:r>
          </a:p>
          <a:p>
            <a:pPr marL="0" indent="0">
              <a:buNone/>
            </a:pPr>
            <a:r>
              <a:rPr lang="fr-FR" sz="1600" dirty="0"/>
              <a:t>Il faut donc choisir sa discipline selon son rapport au sujet. Si l’histoire globale ou connectée ne plaît pas, alors il faut éviter de choisir de travailler sur cette approche 2 fois ! A l’inverse, si les deux questions de géographie plaisent, il faut privilégier la discipline géographique. </a:t>
            </a:r>
          </a:p>
          <a:p>
            <a:pPr marL="0" indent="0">
              <a:buNone/>
            </a:pPr>
            <a:r>
              <a:rPr lang="fr-FR" sz="1600" dirty="0"/>
              <a:t>La compétition sera-t-elle plus rude à propos de la 3</a:t>
            </a:r>
            <a:r>
              <a:rPr lang="fr-FR" sz="1600" baseline="30000" dirty="0"/>
              <a:t>e</a:t>
            </a:r>
            <a:r>
              <a:rPr lang="fr-FR" sz="1600" dirty="0"/>
              <a:t> épreuve si on choisit l’histoire ? Probablement. Statistiquement, davantage de candidats se sont inscrits en histoire : les correcteurs ont donc plus de travail et voient passer plus de copies. Ils ont donc naturellement tendance à être plus critiques et plus sélectifs. Toutefois, les rapports de jury mettent toujours en avant « l’équité entre tous les candidats »… A vous de voir, mais ça ne peut pas être le seul, et surtout pas le premier, argument.</a:t>
            </a:r>
          </a:p>
          <a:p>
            <a:pPr marL="0" indent="0">
              <a:buNone/>
            </a:pPr>
            <a:r>
              <a:rPr lang="fr-FR" sz="1600" dirty="0"/>
              <a:t>La consultation des deux derniers rapports du jury sur la 3</a:t>
            </a:r>
            <a:r>
              <a:rPr lang="fr-FR" sz="1600" baseline="30000" dirty="0"/>
              <a:t>e</a:t>
            </a:r>
            <a:r>
              <a:rPr lang="fr-FR" sz="1600" dirty="0"/>
              <a:t> épreuve écrite est particulièrement éclairante sur les attentes de cette épreuve professionnelle, pour un concours interne. C’est celle qui fait la différence et qui fait gagner des points. Il ne faut donc vraiment pas négliger son choix lors de l’inscription.</a:t>
            </a:r>
          </a:p>
          <a:p>
            <a:pPr marL="0" indent="0">
              <a:buNone/>
            </a:pPr>
            <a:endParaRPr lang="fr-FR" sz="1600" dirty="0"/>
          </a:p>
        </p:txBody>
      </p:sp>
    </p:spTree>
    <p:extLst>
      <p:ext uri="{BB962C8B-B14F-4D97-AF65-F5344CB8AC3E}">
        <p14:creationId xmlns:p14="http://schemas.microsoft.com/office/powerpoint/2010/main" val="2679697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6BB149-6901-2CC2-6F54-3722482EA9DB}"/>
              </a:ext>
            </a:extLst>
          </p:cNvPr>
          <p:cNvSpPr>
            <a:spLocks noGrp="1"/>
          </p:cNvSpPr>
          <p:nvPr>
            <p:ph type="title"/>
          </p:nvPr>
        </p:nvSpPr>
        <p:spPr/>
        <p:txBody>
          <a:bodyPr/>
          <a:lstStyle/>
          <a:p>
            <a:pPr algn="ctr"/>
            <a:r>
              <a:rPr lang="fr-FR" dirty="0"/>
              <a:t>Conseils plus précis :</a:t>
            </a:r>
            <a:br>
              <a:rPr lang="fr-FR" dirty="0"/>
            </a:br>
            <a:endParaRPr lang="fr-FR" dirty="0"/>
          </a:p>
        </p:txBody>
      </p:sp>
      <p:sp>
        <p:nvSpPr>
          <p:cNvPr id="3" name="Espace réservé du contenu 2">
            <a:extLst>
              <a:ext uri="{FF2B5EF4-FFF2-40B4-BE49-F238E27FC236}">
                <a16:creationId xmlns:a16="http://schemas.microsoft.com/office/drawing/2014/main" id="{3F69B8C2-877D-A460-5F3F-89BBB2FB68F7}"/>
              </a:ext>
            </a:extLst>
          </p:cNvPr>
          <p:cNvSpPr>
            <a:spLocks noGrp="1"/>
          </p:cNvSpPr>
          <p:nvPr>
            <p:ph idx="1"/>
          </p:nvPr>
        </p:nvSpPr>
        <p:spPr/>
        <p:txBody>
          <a:bodyPr/>
          <a:lstStyle/>
          <a:p>
            <a:r>
              <a:rPr lang="fr-FR" sz="2400" dirty="0"/>
              <a:t>Une fois par semaine, prendre le temps de prendre un sujet maîtrisé à l’instant pour s’entraîner sur :</a:t>
            </a:r>
          </a:p>
          <a:p>
            <a:pPr lvl="0"/>
            <a:r>
              <a:rPr lang="fr-FR" sz="2400" dirty="0"/>
              <a:t>Une introduction</a:t>
            </a:r>
          </a:p>
          <a:p>
            <a:pPr lvl="0"/>
            <a:r>
              <a:rPr lang="fr-FR" sz="2400" dirty="0"/>
              <a:t>Une partie ou une sous-partie d’un développement</a:t>
            </a:r>
          </a:p>
          <a:p>
            <a:pPr lvl="0"/>
            <a:r>
              <a:rPr lang="fr-FR" sz="2400" dirty="0"/>
              <a:t>Une conclusion</a:t>
            </a:r>
          </a:p>
          <a:p>
            <a:r>
              <a:rPr lang="fr-FR" sz="2400" dirty="0"/>
              <a:t>Une fois par mois, faire un entraînement en temps réel le samedi ou le dimanche (7h) pour s’assurer de la gestion du temps).</a:t>
            </a:r>
          </a:p>
          <a:p>
            <a:pPr marL="0" indent="0">
              <a:buNone/>
            </a:pPr>
            <a:endParaRPr lang="fr-FR" dirty="0"/>
          </a:p>
        </p:txBody>
      </p:sp>
    </p:spTree>
    <p:extLst>
      <p:ext uri="{BB962C8B-B14F-4D97-AF65-F5344CB8AC3E}">
        <p14:creationId xmlns:p14="http://schemas.microsoft.com/office/powerpoint/2010/main" val="21977168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30784C-307D-B4B6-FA26-1FB8EE39315A}"/>
              </a:ext>
            </a:extLst>
          </p:cNvPr>
          <p:cNvSpPr>
            <a:spLocks noGrp="1"/>
          </p:cNvSpPr>
          <p:nvPr>
            <p:ph type="title"/>
          </p:nvPr>
        </p:nvSpPr>
        <p:spPr/>
        <p:txBody>
          <a:bodyPr/>
          <a:lstStyle/>
          <a:p>
            <a:r>
              <a:rPr lang="fr-FR" dirty="0"/>
              <a:t>Une méthode précise pour la dissertation</a:t>
            </a:r>
          </a:p>
        </p:txBody>
      </p:sp>
      <p:pic>
        <p:nvPicPr>
          <p:cNvPr id="5" name="Image 4" descr="Une image contenant texte, capture d’écran, femme, habits&#10;&#10;Le contenu généré par l’IA peut être incorrect.">
            <a:extLst>
              <a:ext uri="{FF2B5EF4-FFF2-40B4-BE49-F238E27FC236}">
                <a16:creationId xmlns:a16="http://schemas.microsoft.com/office/drawing/2014/main" id="{6C10687F-A7EA-755B-DEAF-9A64FD462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4964" y="1791704"/>
            <a:ext cx="5294472" cy="5066295"/>
          </a:xfrm>
          <a:prstGeom prst="rect">
            <a:avLst/>
          </a:prstGeom>
        </p:spPr>
      </p:pic>
    </p:spTree>
    <p:extLst>
      <p:ext uri="{BB962C8B-B14F-4D97-AF65-F5344CB8AC3E}">
        <p14:creationId xmlns:p14="http://schemas.microsoft.com/office/powerpoint/2010/main" val="3999348971"/>
      </p:ext>
    </p:extLst>
  </p:cSld>
  <p:clrMapOvr>
    <a:masterClrMapping/>
  </p:clrMapOvr>
</p:sld>
</file>

<file path=ppt/theme/theme1.xml><?xml version="1.0" encoding="utf-8"?>
<a:theme xmlns:a="http://schemas.openxmlformats.org/drawingml/2006/main" name="GestaltVTI">
  <a:themeElements>
    <a:clrScheme name="Gestalt">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Gestal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staltVTI" id="{4F87C71D-53D1-4B71-BF97-FD0EA4B25665}" vid="{A110AFC4-8D8A-4C02-8885-7BA370B379B5}"/>
    </a:ext>
  </a:extLst>
</a:theme>
</file>

<file path=docProps/app.xml><?xml version="1.0" encoding="utf-8"?>
<Properties xmlns="http://schemas.openxmlformats.org/officeDocument/2006/extended-properties" xmlns:vt="http://schemas.openxmlformats.org/officeDocument/2006/docPropsVTypes">
  <TotalTime>46</TotalTime>
  <Words>3025</Words>
  <Application>Microsoft Office PowerPoint</Application>
  <PresentationFormat>Grand écran</PresentationFormat>
  <Paragraphs>166</Paragraphs>
  <Slides>21</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21</vt:i4>
      </vt:variant>
    </vt:vector>
  </HeadingPairs>
  <TitlesOfParts>
    <vt:vector size="27" baseType="lpstr">
      <vt:lpstr>Aptos</vt:lpstr>
      <vt:lpstr>Arial</vt:lpstr>
      <vt:lpstr>Bierstadt</vt:lpstr>
      <vt:lpstr>Neue Haas Grotesk Text Pro</vt:lpstr>
      <vt:lpstr>Times New Roman</vt:lpstr>
      <vt:lpstr>GestaltVTI</vt:lpstr>
      <vt:lpstr>Préparer l’agrégation interne d’histoire-géographie avec Clio-Prépas</vt:lpstr>
      <vt:lpstr>Conseils généraux </vt:lpstr>
      <vt:lpstr>Comment commencer ? Par quoi commencer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Les rapports de jury</vt:lpstr>
      <vt:lpstr>Présentation PowerPoint</vt:lpstr>
      <vt:lpstr>Présentation PowerPoint</vt:lpstr>
      <vt:lpstr>Réfléchir à l’option pour la 3e épreuve au moment de l’inscription </vt:lpstr>
      <vt:lpstr>Conseils plus précis : </vt:lpstr>
      <vt:lpstr>Une méthode précise pour la dissertation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Mickaël LAUQUIN</dc:creator>
  <cp:lastModifiedBy>Mickaël LAUQUIN</cp:lastModifiedBy>
  <cp:revision>11</cp:revision>
  <dcterms:created xsi:type="dcterms:W3CDTF">2025-09-26T18:49:50Z</dcterms:created>
  <dcterms:modified xsi:type="dcterms:W3CDTF">2026-09-07T07:17:28Z</dcterms:modified>
</cp:coreProperties>
</file>